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46.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3" r:id="rId1"/>
  </p:sldMasterIdLst>
  <p:notesMasterIdLst>
    <p:notesMasterId r:id="rId56"/>
  </p:notesMasterIdLst>
  <p:sldIdLst>
    <p:sldId id="351" r:id="rId2"/>
    <p:sldId id="258" r:id="rId3"/>
    <p:sldId id="323" r:id="rId4"/>
    <p:sldId id="318" r:id="rId5"/>
    <p:sldId id="317" r:id="rId6"/>
    <p:sldId id="259" r:id="rId7"/>
    <p:sldId id="322" r:id="rId8"/>
    <p:sldId id="262" r:id="rId9"/>
    <p:sldId id="261" r:id="rId10"/>
    <p:sldId id="260" r:id="rId11"/>
    <p:sldId id="298" r:id="rId12"/>
    <p:sldId id="294" r:id="rId13"/>
    <p:sldId id="263" r:id="rId14"/>
    <p:sldId id="295" r:id="rId15"/>
    <p:sldId id="303" r:id="rId16"/>
    <p:sldId id="304" r:id="rId17"/>
    <p:sldId id="305" r:id="rId18"/>
    <p:sldId id="309" r:id="rId19"/>
    <p:sldId id="307" r:id="rId20"/>
    <p:sldId id="306" r:id="rId21"/>
    <p:sldId id="312" r:id="rId22"/>
    <p:sldId id="308" r:id="rId23"/>
    <p:sldId id="310" r:id="rId24"/>
    <p:sldId id="311" r:id="rId25"/>
    <p:sldId id="313" r:id="rId26"/>
    <p:sldId id="314" r:id="rId27"/>
    <p:sldId id="315" r:id="rId28"/>
    <p:sldId id="299" r:id="rId29"/>
    <p:sldId id="316" r:id="rId30"/>
    <p:sldId id="324" r:id="rId31"/>
    <p:sldId id="301" r:id="rId32"/>
    <p:sldId id="341" r:id="rId33"/>
    <p:sldId id="337" r:id="rId34"/>
    <p:sldId id="339" r:id="rId35"/>
    <p:sldId id="338" r:id="rId36"/>
    <p:sldId id="340" r:id="rId37"/>
    <p:sldId id="300" r:id="rId38"/>
    <p:sldId id="326" r:id="rId39"/>
    <p:sldId id="327" r:id="rId40"/>
    <p:sldId id="328" r:id="rId41"/>
    <p:sldId id="329" r:id="rId42"/>
    <p:sldId id="330" r:id="rId43"/>
    <p:sldId id="331" r:id="rId44"/>
    <p:sldId id="332" r:id="rId45"/>
    <p:sldId id="335" r:id="rId46"/>
    <p:sldId id="334" r:id="rId47"/>
    <p:sldId id="333" r:id="rId48"/>
    <p:sldId id="302" r:id="rId49"/>
    <p:sldId id="346" r:id="rId50"/>
    <p:sldId id="347" r:id="rId51"/>
    <p:sldId id="348" r:id="rId52"/>
    <p:sldId id="349" r:id="rId53"/>
    <p:sldId id="350" r:id="rId54"/>
    <p:sldId id="336"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p15:clr>
            <a:srgbClr val="A4A3A4"/>
          </p15:clr>
        </p15:guide>
        <p15:guide id="4"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EB12C-2D46-CB1F-5899-AE754CE20A80}" name="Isaac Sacristán Formariz" initials="ISF" userId="S::isacristan@freepikco.onmicrosoft.com::dc1d86c8-0190-4f60-9a3b-8cf10972b229" providerId="AD"/>
  <p188:author id="{07DF5676-9B57-8A99-AB6D-A504E5026BD2}" name="cportales@INTRANET.FREEPIKCOMPANY.COM" initials="c" userId="S-1-5-21-179105700-2695781124-4246538168-241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7EBA"/>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6357" autoAdjust="0"/>
  </p:normalViewPr>
  <p:slideViewPr>
    <p:cSldViewPr snapToGrid="0" showGuides="1">
      <p:cViewPr varScale="1">
        <p:scale>
          <a:sx n="106" d="100"/>
          <a:sy n="106" d="100"/>
        </p:scale>
        <p:origin x="1090" y="77"/>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36.xml"/><Relationship Id="rId13" Type="http://schemas.openxmlformats.org/officeDocument/2006/relationships/slide" Target="slides/slide42.xml"/><Relationship Id="rId18" Type="http://schemas.openxmlformats.org/officeDocument/2006/relationships/slide" Target="slides/slide47.xml"/><Relationship Id="rId3" Type="http://schemas.openxmlformats.org/officeDocument/2006/relationships/slide" Target="slides/slide5.xml"/><Relationship Id="rId21" Type="http://schemas.openxmlformats.org/officeDocument/2006/relationships/slide" Target="slides/slide51.xml"/><Relationship Id="rId7" Type="http://schemas.openxmlformats.org/officeDocument/2006/relationships/slide" Target="slides/slide35.xml"/><Relationship Id="rId12" Type="http://schemas.openxmlformats.org/officeDocument/2006/relationships/slide" Target="slides/slide41.xml"/><Relationship Id="rId17" Type="http://schemas.openxmlformats.org/officeDocument/2006/relationships/slide" Target="slides/slide46.xml"/><Relationship Id="rId2" Type="http://schemas.openxmlformats.org/officeDocument/2006/relationships/slide" Target="slides/slide4.xml"/><Relationship Id="rId16" Type="http://schemas.openxmlformats.org/officeDocument/2006/relationships/slide" Target="slides/slide45.xml"/><Relationship Id="rId20" Type="http://schemas.openxmlformats.org/officeDocument/2006/relationships/slide" Target="slides/slide50.xml"/><Relationship Id="rId1" Type="http://schemas.openxmlformats.org/officeDocument/2006/relationships/slide" Target="slides/slide1.xml"/><Relationship Id="rId6" Type="http://schemas.openxmlformats.org/officeDocument/2006/relationships/slide" Target="slides/slide34.xml"/><Relationship Id="rId11" Type="http://schemas.openxmlformats.org/officeDocument/2006/relationships/slide" Target="slides/slide40.xml"/><Relationship Id="rId24" Type="http://schemas.openxmlformats.org/officeDocument/2006/relationships/slide" Target="slides/slide54.xml"/><Relationship Id="rId5" Type="http://schemas.openxmlformats.org/officeDocument/2006/relationships/slide" Target="slides/slide33.xml"/><Relationship Id="rId15" Type="http://schemas.openxmlformats.org/officeDocument/2006/relationships/slide" Target="slides/slide44.xml"/><Relationship Id="rId23" Type="http://schemas.openxmlformats.org/officeDocument/2006/relationships/slide" Target="slides/slide53.xml"/><Relationship Id="rId10" Type="http://schemas.openxmlformats.org/officeDocument/2006/relationships/slide" Target="slides/slide39.xml"/><Relationship Id="rId19" Type="http://schemas.openxmlformats.org/officeDocument/2006/relationships/slide" Target="slides/slide49.xml"/><Relationship Id="rId4" Type="http://schemas.openxmlformats.org/officeDocument/2006/relationships/slide" Target="slides/slide29.xml"/><Relationship Id="rId9" Type="http://schemas.openxmlformats.org/officeDocument/2006/relationships/slide" Target="slides/slide38.xml"/><Relationship Id="rId14" Type="http://schemas.openxmlformats.org/officeDocument/2006/relationships/slide" Target="slides/slide43.xml"/><Relationship Id="rId22"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2EE1B-DF36-4B3E-B080-8F7B5D1D789C}" type="datetimeFigureOut">
              <a:rPr lang="es-ES" smtClean="0"/>
              <a:t>08/07/2023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61CBC-B615-432E-83AD-9338EB8B0BFD}" type="slidenum">
              <a:rPr lang="es-ES" smtClean="0"/>
              <a:t>‹#›</a:t>
            </a:fld>
            <a:endParaRPr lang="es-ES"/>
          </a:p>
        </p:txBody>
      </p:sp>
    </p:spTree>
    <p:extLst>
      <p:ext uri="{BB962C8B-B14F-4D97-AF65-F5344CB8AC3E}">
        <p14:creationId xmlns:p14="http://schemas.microsoft.com/office/powerpoint/2010/main" val="22073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3900" y="637308"/>
            <a:ext cx="7696200" cy="1936013"/>
          </a:xfrm>
        </p:spPr>
        <p:txBody>
          <a:bodyPr anchor="b">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4572000" y="3516765"/>
            <a:ext cx="3848099" cy="351388"/>
          </a:xfrm>
        </p:spPr>
        <p:txBody>
          <a:bodyPr>
            <a:normAutofit/>
          </a:bodyPr>
          <a:lstStyle>
            <a:lvl1pPr marL="0" indent="0" algn="ctr">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7/8/2023</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7696200" cy="715566"/>
          </a:xfrm>
        </p:spPr>
        <p:txBody>
          <a:body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2021757" y="2379600"/>
            <a:ext cx="2386904" cy="392482"/>
          </a:xfrm>
        </p:spPr>
        <p:txBody>
          <a:bodyPr>
            <a:norm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2021757" y="1664033"/>
            <a:ext cx="2386904" cy="720000"/>
          </a:xfrm>
        </p:spPr>
        <p:txBody>
          <a:bodyPr>
            <a:noAutofit/>
          </a:bodyPr>
          <a:lstStyle>
            <a:lvl1pPr marL="0" indent="0" algn="l">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723904" y="1838675"/>
            <a:ext cx="1214727" cy="781991"/>
          </a:xfrm>
        </p:spPr>
        <p:txBody>
          <a:bodyPr>
            <a:noAutofit/>
          </a:bodyPr>
          <a:lstStyle>
            <a:lvl1pPr marL="0" indent="0" algn="ctr">
              <a:buNone/>
              <a:defRPr sz="54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6033196" y="2379600"/>
            <a:ext cx="2386904" cy="392482"/>
          </a:xfrm>
        </p:spPr>
        <p:txBody>
          <a:bodyPr>
            <a:norm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6033196" y="1664033"/>
            <a:ext cx="2386904" cy="720000"/>
          </a:xfrm>
        </p:spPr>
        <p:txBody>
          <a:bodyPr>
            <a:noAutofit/>
          </a:bodyPr>
          <a:lstStyle>
            <a:lvl1pPr marL="0" indent="0" algn="l">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655126" y="1842660"/>
            <a:ext cx="1214729" cy="781991"/>
          </a:xfrm>
        </p:spPr>
        <p:txBody>
          <a:bodyPr>
            <a:noAutofit/>
          </a:bodyPr>
          <a:lstStyle>
            <a:lvl1pPr marL="0" indent="0" algn="ctr">
              <a:buNone/>
              <a:defRPr sz="54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6033194" y="3848948"/>
            <a:ext cx="2386904" cy="392482"/>
          </a:xfrm>
        </p:spPr>
        <p:txBody>
          <a:bodyPr>
            <a:norm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6033194" y="3124863"/>
            <a:ext cx="2386904" cy="720000"/>
          </a:xfrm>
        </p:spPr>
        <p:txBody>
          <a:bodyPr>
            <a:noAutofit/>
          </a:bodyPr>
          <a:lstStyle>
            <a:lvl1pPr marL="0" indent="0" algn="l">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655124" y="3312016"/>
            <a:ext cx="1214729" cy="781990"/>
          </a:xfrm>
        </p:spPr>
        <p:txBody>
          <a:bodyPr>
            <a:noAutofit/>
          </a:bodyPr>
          <a:lstStyle>
            <a:lvl1pPr marL="0" indent="0" algn="ctr">
              <a:buNone/>
              <a:defRPr sz="54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2021757" y="3848948"/>
            <a:ext cx="2386904" cy="392482"/>
          </a:xfrm>
        </p:spPr>
        <p:txBody>
          <a:bodyPr>
            <a:norm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2021757" y="3124863"/>
            <a:ext cx="2386904" cy="720000"/>
          </a:xfrm>
        </p:spPr>
        <p:txBody>
          <a:bodyPr>
            <a:noAutofit/>
          </a:bodyPr>
          <a:lstStyle>
            <a:lvl1pPr marL="0" indent="0" algn="l">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723904" y="3308030"/>
            <a:ext cx="1214727" cy="781989"/>
          </a:xfrm>
        </p:spPr>
        <p:txBody>
          <a:bodyPr>
            <a:noAutofit/>
          </a:bodyPr>
          <a:lstStyle>
            <a:lvl1pPr marL="0" indent="0" algn="ctr">
              <a:buNone/>
              <a:defRPr sz="54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16C9-25F2-4E9A-9F78-0530A54C49E8}"/>
              </a:ext>
            </a:extLst>
          </p:cNvPr>
          <p:cNvSpPr>
            <a:spLocks noGrp="1"/>
          </p:cNvSpPr>
          <p:nvPr>
            <p:ph type="title"/>
          </p:nvPr>
        </p:nvSpPr>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B55ED5E6-9651-4767-9A5B-CB3879448282}"/>
              </a:ext>
            </a:extLst>
          </p:cNvPr>
          <p:cNvSpPr>
            <a:spLocks noGrp="1"/>
          </p:cNvSpPr>
          <p:nvPr>
            <p:ph sz="half" idx="1"/>
          </p:nvPr>
        </p:nvSpPr>
        <p:spPr>
          <a:xfrm>
            <a:off x="2684712" y="1523275"/>
            <a:ext cx="2444540" cy="725720"/>
          </a:xfrm>
        </p:spPr>
        <p:txBody>
          <a:bodyPr>
            <a:noAutofit/>
          </a:bodyPr>
          <a:lstStyle>
            <a:lvl1pPr marL="0" indent="0" algn="l">
              <a:buNone/>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F44A65C1-537A-49EC-B360-2884C343A26E}"/>
              </a:ext>
            </a:extLst>
          </p:cNvPr>
          <p:cNvSpPr>
            <a:spLocks noGrp="1"/>
          </p:cNvSpPr>
          <p:nvPr>
            <p:ph type="body" idx="14"/>
          </p:nvPr>
        </p:nvSpPr>
        <p:spPr>
          <a:xfrm>
            <a:off x="723900" y="1422212"/>
            <a:ext cx="1856001" cy="392482"/>
          </a:xfrm>
        </p:spPr>
        <p:txBody>
          <a:bodyPr>
            <a:noAutofit/>
          </a:bodyPr>
          <a:lstStyle>
            <a:lvl1pPr marL="0" indent="0" algn="ctr">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3" name="Content Placeholder 2">
            <a:extLst>
              <a:ext uri="{FF2B5EF4-FFF2-40B4-BE49-F238E27FC236}">
                <a16:creationId xmlns:a16="http://schemas.microsoft.com/office/drawing/2014/main" id="{A58CB272-FD20-A64A-5664-5EE8AB690C4B}"/>
              </a:ext>
            </a:extLst>
          </p:cNvPr>
          <p:cNvSpPr>
            <a:spLocks noGrp="1"/>
          </p:cNvSpPr>
          <p:nvPr>
            <p:ph sz="half" idx="15"/>
          </p:nvPr>
        </p:nvSpPr>
        <p:spPr>
          <a:xfrm>
            <a:off x="2684712" y="2635487"/>
            <a:ext cx="2444540" cy="720641"/>
          </a:xfrm>
        </p:spPr>
        <p:txBody>
          <a:bodyPr>
            <a:noAutofit/>
          </a:bodyPr>
          <a:lstStyle>
            <a:lvl1pPr marL="0" indent="0" algn="l">
              <a:buNone/>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B596378C-51AC-1291-0D5E-55B43E925EEF}"/>
              </a:ext>
            </a:extLst>
          </p:cNvPr>
          <p:cNvSpPr>
            <a:spLocks noGrp="1"/>
          </p:cNvSpPr>
          <p:nvPr>
            <p:ph type="body" idx="16"/>
          </p:nvPr>
        </p:nvSpPr>
        <p:spPr>
          <a:xfrm>
            <a:off x="723900" y="2531884"/>
            <a:ext cx="1856001" cy="392482"/>
          </a:xfrm>
        </p:spPr>
        <p:txBody>
          <a:bodyPr>
            <a:noAutofit/>
          </a:bodyPr>
          <a:lstStyle>
            <a:lvl1pPr marL="0" indent="0" algn="ctr">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72B0AFDE-0BB7-6CDD-38F7-18246A606B1C}"/>
              </a:ext>
            </a:extLst>
          </p:cNvPr>
          <p:cNvSpPr>
            <a:spLocks noGrp="1"/>
          </p:cNvSpPr>
          <p:nvPr>
            <p:ph sz="half" idx="17"/>
          </p:nvPr>
        </p:nvSpPr>
        <p:spPr>
          <a:xfrm>
            <a:off x="2684712" y="3742620"/>
            <a:ext cx="2444540" cy="715563"/>
          </a:xfrm>
        </p:spPr>
        <p:txBody>
          <a:bodyPr>
            <a:noAutofit/>
          </a:bodyPr>
          <a:lstStyle>
            <a:lvl1pPr marL="0" indent="0" algn="l">
              <a:buNone/>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655D0894-C8C8-03B7-723A-7EE526B4BF9E}"/>
              </a:ext>
            </a:extLst>
          </p:cNvPr>
          <p:cNvSpPr>
            <a:spLocks noGrp="1"/>
          </p:cNvSpPr>
          <p:nvPr>
            <p:ph type="body" idx="18"/>
          </p:nvPr>
        </p:nvSpPr>
        <p:spPr>
          <a:xfrm>
            <a:off x="723900" y="3641557"/>
            <a:ext cx="1856001" cy="392482"/>
          </a:xfrm>
        </p:spPr>
        <p:txBody>
          <a:bodyPr>
            <a:noAutofit/>
          </a:bodyPr>
          <a:lstStyle>
            <a:lvl1pPr marL="0" indent="0" algn="ctr">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3900" y="1720735"/>
            <a:ext cx="4312227" cy="1464539"/>
          </a:xfrm>
        </p:spPr>
        <p:txBody>
          <a:bodyPr anchor="b">
            <a:noAutofit/>
          </a:bodyPr>
          <a:lstStyle>
            <a:lvl1pPr algn="l">
              <a:defRPr sz="4400">
                <a:solidFill>
                  <a:schemeClr val="tx1"/>
                </a:solidFill>
                <a:latin typeface="Montserrat SemiBold" panose="00000700000000000000" pitchFamily="50" charset="0"/>
              </a:defRPr>
            </a:lvl1pPr>
          </a:lstStyle>
          <a:p>
            <a:r>
              <a:rPr lang="en-US" dirty="0"/>
              <a:t>Click to edit Master title style</a:t>
            </a:r>
          </a:p>
        </p:txBody>
      </p:sp>
      <p:sp>
        <p:nvSpPr>
          <p:cNvPr id="3" name="Text Placeholder 2"/>
          <p:cNvSpPr>
            <a:spLocks noGrp="1"/>
          </p:cNvSpPr>
          <p:nvPr>
            <p:ph type="body" idx="1"/>
          </p:nvPr>
        </p:nvSpPr>
        <p:spPr>
          <a:xfrm>
            <a:off x="723900" y="3185273"/>
            <a:ext cx="4312227" cy="273224"/>
          </a:xfrm>
        </p:spPr>
        <p:txBody>
          <a:bodyPr>
            <a:noAutofit/>
          </a:bodyPr>
          <a:lstStyle>
            <a:lvl1pPr marL="0" indent="0" algn="l">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723899" y="713813"/>
            <a:ext cx="4312227" cy="907169"/>
          </a:xfrm>
        </p:spPr>
        <p:txBody>
          <a:bodyPr>
            <a:noAutofit/>
          </a:bodyPr>
          <a:lstStyle>
            <a:lvl1pPr marL="0" indent="0" algn="l">
              <a:buNone/>
              <a:defRPr sz="72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7696200" cy="715566"/>
          </a:xfrm>
        </p:spPr>
        <p:txBody>
          <a:bodyPr/>
          <a:lstStyle/>
          <a:p>
            <a:r>
              <a:rPr lang="en-US" dirty="0"/>
              <a:t>Click to edit Master title style</a:t>
            </a:r>
          </a:p>
        </p:txBody>
      </p:sp>
      <p:sp>
        <p:nvSpPr>
          <p:cNvPr id="3" name="Content Placeholder 2"/>
          <p:cNvSpPr>
            <a:spLocks noGrp="1"/>
          </p:cNvSpPr>
          <p:nvPr>
            <p:ph idx="1"/>
          </p:nvPr>
        </p:nvSpPr>
        <p:spPr>
          <a:xfrm>
            <a:off x="723900" y="1369220"/>
            <a:ext cx="5884718" cy="2967254"/>
          </a:xfrm>
        </p:spPr>
        <p:txBody>
          <a:bodyPr>
            <a:norm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cxnSp>
        <p:nvCxnSpPr>
          <p:cNvPr id="14" name="Conector recto 13">
            <a:extLst>
              <a:ext uri="{FF2B5EF4-FFF2-40B4-BE49-F238E27FC236}">
                <a16:creationId xmlns:a16="http://schemas.microsoft.com/office/drawing/2014/main" id="{C8ADFE9B-9070-95D5-200D-0782DC467714}"/>
              </a:ext>
            </a:extLst>
          </p:cNvPr>
          <p:cNvCxnSpPr>
            <a:cxnSpLocks/>
          </p:cNvCxnSpPr>
          <p:nvPr userDrawn="1"/>
        </p:nvCxnSpPr>
        <p:spPr>
          <a:xfrm>
            <a:off x="4984955" y="4584122"/>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15" name="Conector recto 14">
            <a:extLst>
              <a:ext uri="{FF2B5EF4-FFF2-40B4-BE49-F238E27FC236}">
                <a16:creationId xmlns:a16="http://schemas.microsoft.com/office/drawing/2014/main" id="{5703354B-EAF9-5726-E58C-6CB8595805A7}"/>
              </a:ext>
            </a:extLst>
          </p:cNvPr>
          <p:cNvCxnSpPr>
            <a:cxnSpLocks/>
          </p:cNvCxnSpPr>
          <p:nvPr userDrawn="1"/>
        </p:nvCxnSpPr>
        <p:spPr>
          <a:xfrm flipV="1">
            <a:off x="8420100" y="2652922"/>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16" name="Conector recto 15">
            <a:extLst>
              <a:ext uri="{FF2B5EF4-FFF2-40B4-BE49-F238E27FC236}">
                <a16:creationId xmlns:a16="http://schemas.microsoft.com/office/drawing/2014/main" id="{43C9BB7C-DCAB-D876-5DDE-7EF2F9FC0C50}"/>
              </a:ext>
            </a:extLst>
          </p:cNvPr>
          <p:cNvCxnSpPr>
            <a:cxnSpLocks/>
          </p:cNvCxnSpPr>
          <p:nvPr userDrawn="1"/>
        </p:nvCxnSpPr>
        <p:spPr>
          <a:xfrm>
            <a:off x="723900" y="316922"/>
            <a:ext cx="2198627"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2659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1+#ppt_w/2"/>
                                          </p:val>
                                        </p:tav>
                                        <p:tav tm="100000">
                                          <p:val>
                                            <p:strVal val="#ppt_x"/>
                                          </p:val>
                                        </p:tav>
                                      </p:tavLst>
                                    </p:anim>
                                    <p:anim calcmode="lin" valueType="num">
                                      <p:cBhvr additive="base">
                                        <p:cTn id="11" dur="500" fill="hold"/>
                                        <p:tgtEl>
                                          <p:spTgt spid="14"/>
                                        </p:tgtEl>
                                        <p:attrNameLst>
                                          <p:attrName>ppt_y</p:attrName>
                                        </p:attrNameLst>
                                      </p:cBhvr>
                                      <p:tavLst>
                                        <p:tav tm="0">
                                          <p:val>
                                            <p:strVal val="#ppt_y"/>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1044" y="2682532"/>
            <a:ext cx="2915263" cy="1123311"/>
          </a:xfrm>
        </p:spPr>
        <p:txBody>
          <a:bodyPr>
            <a:noAutofit/>
          </a:bodyPr>
          <a:lstStyle>
            <a:lvl1pPr marL="0" indent="0" algn="l">
              <a:buNone/>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22271" y="2682532"/>
            <a:ext cx="2915263" cy="1123311"/>
          </a:xfrm>
        </p:spPr>
        <p:txBody>
          <a:bodyPr>
            <a:noAutofit/>
          </a:bodyPr>
          <a:lstStyle>
            <a:lvl1pPr marL="0" indent="0" algn="l">
              <a:buNone/>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091044" y="2178821"/>
            <a:ext cx="2915263" cy="392482"/>
          </a:xfrm>
        </p:spPr>
        <p:txBody>
          <a:bodyPr>
            <a:noAutofit/>
          </a:bodyPr>
          <a:lstStyle>
            <a:lvl1pPr marL="0" indent="0" algn="l">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22271" y="2178821"/>
            <a:ext cx="2915263" cy="392482"/>
          </a:xfrm>
        </p:spPr>
        <p:txBody>
          <a:bodyPr>
            <a:noAutofit/>
          </a:bodyPr>
          <a:lstStyle>
            <a:lvl1pPr marL="0" indent="0" algn="l">
              <a:buNone/>
              <a:defRPr sz="2500">
                <a:solidFill>
                  <a:schemeClr val="tx1"/>
                </a:solidFill>
                <a:latin typeface="Montserrat SemiBold" panose="000007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3" name="Conector recto 2">
            <a:extLst>
              <a:ext uri="{FF2B5EF4-FFF2-40B4-BE49-F238E27FC236}">
                <a16:creationId xmlns:a16="http://schemas.microsoft.com/office/drawing/2014/main" id="{9F3F3DD5-1966-D382-92E3-16DBF272197D}"/>
              </a:ext>
            </a:extLst>
          </p:cNvPr>
          <p:cNvCxnSpPr>
            <a:cxnSpLocks/>
          </p:cNvCxnSpPr>
          <p:nvPr userDrawn="1"/>
        </p:nvCxnSpPr>
        <p:spPr>
          <a:xfrm>
            <a:off x="2647950" y="4897042"/>
            <a:ext cx="3848100" cy="1"/>
          </a:xfrm>
          <a:prstGeom prst="line">
            <a:avLst/>
          </a:prstGeom>
          <a:ln/>
        </p:spPr>
        <p:style>
          <a:lnRef idx="3">
            <a:schemeClr val="dk1"/>
          </a:lnRef>
          <a:fillRef idx="0">
            <a:schemeClr val="dk1"/>
          </a:fillRef>
          <a:effectRef idx="2">
            <a:schemeClr val="dk1"/>
          </a:effectRef>
          <a:fontRef idx="minor">
            <a:schemeClr val="tx1"/>
          </a:fontRef>
        </p:style>
      </p:cxnSp>
      <p:cxnSp>
        <p:nvCxnSpPr>
          <p:cNvPr id="4" name="Conector recto 3">
            <a:extLst>
              <a:ext uri="{FF2B5EF4-FFF2-40B4-BE49-F238E27FC236}">
                <a16:creationId xmlns:a16="http://schemas.microsoft.com/office/drawing/2014/main" id="{352DECCC-06F9-6F12-292E-D4B49DA3EEC6}"/>
              </a:ext>
            </a:extLst>
          </p:cNvPr>
          <p:cNvCxnSpPr>
            <a:cxnSpLocks/>
          </p:cNvCxnSpPr>
          <p:nvPr userDrawn="1"/>
        </p:nvCxnSpPr>
        <p:spPr>
          <a:xfrm flipH="1">
            <a:off x="8822518" y="839697"/>
            <a:ext cx="1" cy="0"/>
          </a:xfrm>
          <a:prstGeom prst="line">
            <a:avLst/>
          </a:prstGeom>
        </p:spPr>
        <p:style>
          <a:lnRef idx="3">
            <a:schemeClr val="dk1"/>
          </a:lnRef>
          <a:fillRef idx="0">
            <a:schemeClr val="dk1"/>
          </a:fillRef>
          <a:effectRef idx="2">
            <a:schemeClr val="dk1"/>
          </a:effectRef>
          <a:fontRef idx="minor">
            <a:schemeClr val="tx1"/>
          </a:fontRef>
        </p:style>
      </p:cxnSp>
      <p:cxnSp>
        <p:nvCxnSpPr>
          <p:cNvPr id="8" name="Conector recto 7">
            <a:extLst>
              <a:ext uri="{FF2B5EF4-FFF2-40B4-BE49-F238E27FC236}">
                <a16:creationId xmlns:a16="http://schemas.microsoft.com/office/drawing/2014/main" id="{C5D881A0-9947-BAEB-F618-FC46D3903AAA}"/>
              </a:ext>
            </a:extLst>
          </p:cNvPr>
          <p:cNvCxnSpPr>
            <a:cxnSpLocks/>
          </p:cNvCxnSpPr>
          <p:nvPr userDrawn="1"/>
        </p:nvCxnSpPr>
        <p:spPr>
          <a:xfrm flipV="1">
            <a:off x="8827381" y="713813"/>
            <a:ext cx="5674" cy="1134442"/>
          </a:xfrm>
          <a:prstGeom prst="line">
            <a:avLst/>
          </a:prstGeom>
        </p:spPr>
        <p:style>
          <a:lnRef idx="3">
            <a:schemeClr val="dk1"/>
          </a:lnRef>
          <a:fillRef idx="0">
            <a:schemeClr val="dk1"/>
          </a:fillRef>
          <a:effectRef idx="2">
            <a:schemeClr val="dk1"/>
          </a:effectRef>
          <a:fontRef idx="minor">
            <a:schemeClr val="tx1"/>
          </a:fontRef>
        </p:style>
      </p:cxnSp>
      <p:sp>
        <p:nvSpPr>
          <p:cNvPr id="10" name="Rectángulo 9">
            <a:extLst>
              <a:ext uri="{FF2B5EF4-FFF2-40B4-BE49-F238E27FC236}">
                <a16:creationId xmlns:a16="http://schemas.microsoft.com/office/drawing/2014/main" id="{1B0D22D6-B8E7-E06A-CB70-6888DFDBB374}"/>
              </a:ext>
            </a:extLst>
          </p:cNvPr>
          <p:cNvSpPr/>
          <p:nvPr userDrawn="1"/>
        </p:nvSpPr>
        <p:spPr>
          <a:xfrm>
            <a:off x="161127" y="199723"/>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BUSINESS MEETING</a:t>
            </a:r>
          </a:p>
        </p:txBody>
      </p:sp>
    </p:spTree>
    <p:extLst>
      <p:ext uri="{BB962C8B-B14F-4D97-AF65-F5344CB8AC3E}">
        <p14:creationId xmlns:p14="http://schemas.microsoft.com/office/powerpoint/2010/main" val="189681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10"/>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6" presetClass="entr" presetSubtype="37"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4195917" y="1929221"/>
            <a:ext cx="4224183" cy="2651095"/>
          </a:xfrm>
        </p:spPr>
        <p:txBody>
          <a:bodyPr>
            <a:norm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50"/>
            <a:ext cx="7696200" cy="715566"/>
          </a:xfrm>
        </p:spPr>
        <p:txBody>
          <a:bodyPr/>
          <a:lstStyle/>
          <a:p>
            <a:r>
              <a:rPr lang="en-US" dirty="0"/>
              <a:t>Click to edit Master title style</a:t>
            </a:r>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sp>
        <p:nvSpPr>
          <p:cNvPr id="2" name="Title 1"/>
          <p:cNvSpPr>
            <a:spLocks noGrp="1"/>
          </p:cNvSpPr>
          <p:nvPr>
            <p:ph type="title"/>
          </p:nvPr>
        </p:nvSpPr>
        <p:spPr>
          <a:xfrm>
            <a:off x="4738255" y="1037354"/>
            <a:ext cx="3598026" cy="2154381"/>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807718" y="713813"/>
            <a:ext cx="3174561" cy="387723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hasCustomPrompt="1"/>
          </p:nvPr>
        </p:nvSpPr>
        <p:spPr>
          <a:xfrm>
            <a:off x="4738255" y="3364061"/>
            <a:ext cx="3598026" cy="929652"/>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7/8/2023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7" r:id="rId13"/>
  </p:sldLayoutIdLst>
  <p:txStyles>
    <p:titleStyle>
      <a:lvl1pPr algn="l" defTabSz="685800" rtl="0" eaLnBrk="1" latinLnBrk="0" hangingPunct="1">
        <a:lnSpc>
          <a:spcPct val="90000"/>
        </a:lnSpc>
        <a:spcBef>
          <a:spcPct val="0"/>
        </a:spcBef>
        <a:buNone/>
        <a:defRPr sz="3500" kern="1200">
          <a:solidFill>
            <a:schemeClr val="tx1"/>
          </a:solidFill>
          <a:latin typeface="Montserrat SemiBold" panose="00000700000000000000" pitchFamily="50"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Lato" panose="020B06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Lato" panose="020B0604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Lato" panose="020B0604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panose="020B0604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Lato"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userDrawn="1">
          <p15:clr>
            <a:srgbClr val="F26B43"/>
          </p15:clr>
        </p15:guide>
        <p15:guide id="2" orient="horz" pos="2892" userDrawn="1">
          <p15:clr>
            <a:srgbClr val="F26B43"/>
          </p15:clr>
        </p15:guide>
        <p15:guide id="3" pos="456" userDrawn="1">
          <p15:clr>
            <a:srgbClr val="F26B43"/>
          </p15:clr>
        </p15:guide>
        <p15:guide id="4" pos="5304" userDrawn="1">
          <p15:clr>
            <a:srgbClr val="F26B43"/>
          </p15:clr>
        </p15:guide>
        <p15:guide id="5" pos="2880" userDrawn="1">
          <p15:clr>
            <a:srgbClr val="F26B43"/>
          </p15:clr>
        </p15:guide>
        <p15:guide id="6"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9.emf"/><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110.png"/><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emf"/><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3.emf"/><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grass">
            <a:extLst>
              <a:ext uri="{FF2B5EF4-FFF2-40B4-BE49-F238E27FC236}">
                <a16:creationId xmlns:a16="http://schemas.microsoft.com/office/drawing/2014/main" id="{8600F3CB-3542-3633-46A8-49100C7BAFC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0000" contrast="5000"/>
                    </a14:imgEffect>
                  </a14:imgLayer>
                </a14:imgProps>
              </a:ext>
              <a:ext uri="{28A0092B-C50C-407E-A947-70E740481C1C}">
                <a14:useLocalDpi xmlns:a14="http://schemas.microsoft.com/office/drawing/2010/main" val="0"/>
              </a:ext>
            </a:extLst>
          </a:blip>
          <a:srcRect l="24" t="-21" r="7068" b="19"/>
          <a:stretch/>
        </p:blipFill>
        <p:spPr>
          <a:xfrm>
            <a:off x="2287" y="0"/>
            <a:ext cx="9141713" cy="5142539"/>
          </a:xfrm>
          <a:prstGeom prst="rect">
            <a:avLst/>
          </a:prstGeom>
          <a:effectLst>
            <a:outerShdw dist="50800" algn="ctr" rotWithShape="0">
              <a:srgbClr val="000000"/>
            </a:outerShdw>
          </a:effectLst>
        </p:spPr>
      </p:pic>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13" name="Title 1">
            <a:extLst>
              <a:ext uri="{FF2B5EF4-FFF2-40B4-BE49-F238E27FC236}">
                <a16:creationId xmlns:a16="http://schemas.microsoft.com/office/drawing/2014/main" id="{4A83386F-41E9-028B-8A78-CC19331FEF9C}"/>
              </a:ext>
            </a:extLst>
          </p:cNvPr>
          <p:cNvSpPr>
            <a:spLocks noGrp="1"/>
          </p:cNvSpPr>
          <p:nvPr>
            <p:ph type="ctrTitle"/>
          </p:nvPr>
        </p:nvSpPr>
        <p:spPr>
          <a:xfrm>
            <a:off x="658206" y="415764"/>
            <a:ext cx="7696201" cy="1267034"/>
          </a:xfrm>
        </p:spPr>
        <p:txBody>
          <a:bodyPr/>
          <a:lstStyle/>
          <a:p>
            <a:r>
              <a:rPr lang="en-US" sz="3600" dirty="0">
                <a:solidFill>
                  <a:schemeClr val="bg1"/>
                </a:solidFill>
              </a:rPr>
              <a:t>Seed Sowing Robot</a:t>
            </a:r>
            <a:br>
              <a:rPr lang="en-US" sz="3600" dirty="0">
                <a:solidFill>
                  <a:schemeClr val="bg1"/>
                </a:solidFill>
              </a:rPr>
            </a:br>
            <a:r>
              <a:rPr lang="en-US" sz="3600" dirty="0">
                <a:solidFill>
                  <a:schemeClr val="bg1"/>
                </a:solidFill>
              </a:rPr>
              <a:t>GROUP (5)  </a:t>
            </a:r>
          </a:p>
        </p:txBody>
      </p:sp>
      <p:cxnSp>
        <p:nvCxnSpPr>
          <p:cNvPr id="14" name="Conector recto 11">
            <a:extLst>
              <a:ext uri="{FF2B5EF4-FFF2-40B4-BE49-F238E27FC236}">
                <a16:creationId xmlns:a16="http://schemas.microsoft.com/office/drawing/2014/main" id="{71F95A4D-ACFD-E78F-ABE1-15FCF025BDE3}"/>
              </a:ext>
            </a:extLst>
          </p:cNvPr>
          <p:cNvCxnSpPr>
            <a:cxnSpLocks/>
          </p:cNvCxnSpPr>
          <p:nvPr/>
        </p:nvCxnSpPr>
        <p:spPr>
          <a:xfrm>
            <a:off x="5047099" y="465898"/>
            <a:ext cx="38481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5" name="Conector recto 21">
            <a:extLst>
              <a:ext uri="{FF2B5EF4-FFF2-40B4-BE49-F238E27FC236}">
                <a16:creationId xmlns:a16="http://schemas.microsoft.com/office/drawing/2014/main" id="{CA009879-EC52-3A3C-3FB1-3A2D33ACCE39}"/>
              </a:ext>
            </a:extLst>
          </p:cNvPr>
          <p:cNvCxnSpPr>
            <a:cxnSpLocks/>
          </p:cNvCxnSpPr>
          <p:nvPr/>
        </p:nvCxnSpPr>
        <p:spPr>
          <a:xfrm flipV="1">
            <a:off x="8482244" y="100261"/>
            <a:ext cx="0" cy="238493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6" name="Conector recto 30">
            <a:extLst>
              <a:ext uri="{FF2B5EF4-FFF2-40B4-BE49-F238E27FC236}">
                <a16:creationId xmlns:a16="http://schemas.microsoft.com/office/drawing/2014/main" id="{967B9194-676D-C1C1-3ED0-741FD7A59FED}"/>
              </a:ext>
            </a:extLst>
          </p:cNvPr>
          <p:cNvCxnSpPr>
            <a:cxnSpLocks/>
          </p:cNvCxnSpPr>
          <p:nvPr/>
        </p:nvCxnSpPr>
        <p:spPr>
          <a:xfrm>
            <a:off x="779266" y="4634775"/>
            <a:ext cx="6487242"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7" name="Conector recto 34">
            <a:extLst>
              <a:ext uri="{FF2B5EF4-FFF2-40B4-BE49-F238E27FC236}">
                <a16:creationId xmlns:a16="http://schemas.microsoft.com/office/drawing/2014/main" id="{5EEBF256-375C-B972-4314-CAD92CF84D6D}"/>
              </a:ext>
            </a:extLst>
          </p:cNvPr>
          <p:cNvCxnSpPr>
            <a:cxnSpLocks/>
          </p:cNvCxnSpPr>
          <p:nvPr/>
        </p:nvCxnSpPr>
        <p:spPr>
          <a:xfrm flipV="1">
            <a:off x="530368" y="701872"/>
            <a:ext cx="0" cy="238493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8" name="Rectángulo 6">
            <a:extLst>
              <a:ext uri="{FF2B5EF4-FFF2-40B4-BE49-F238E27FC236}">
                <a16:creationId xmlns:a16="http://schemas.microsoft.com/office/drawing/2014/main" id="{FE16DBBC-447C-07E2-A7E2-8141B25A671F}"/>
              </a:ext>
            </a:extLst>
          </p:cNvPr>
          <p:cNvSpPr/>
          <p:nvPr/>
        </p:nvSpPr>
        <p:spPr>
          <a:xfrm>
            <a:off x="8279689" y="4276462"/>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bg1"/>
                </a:solidFill>
                <a:latin typeface="Montserrat SemiBold" panose="00000700000000000000" pitchFamily="50" charset="0"/>
              </a:rPr>
              <a:t>SEED SOWING ROBOT</a:t>
            </a:r>
          </a:p>
        </p:txBody>
      </p:sp>
      <p:graphicFrame>
        <p:nvGraphicFramePr>
          <p:cNvPr id="23" name="Table 22">
            <a:extLst>
              <a:ext uri="{FF2B5EF4-FFF2-40B4-BE49-F238E27FC236}">
                <a16:creationId xmlns:a16="http://schemas.microsoft.com/office/drawing/2014/main" id="{21665F14-86A7-E2B0-0BC5-31B9F9CA065C}"/>
              </a:ext>
            </a:extLst>
          </p:cNvPr>
          <p:cNvGraphicFramePr>
            <a:graphicFrameLocks noGrp="1"/>
          </p:cNvGraphicFramePr>
          <p:nvPr/>
        </p:nvGraphicFramePr>
        <p:xfrm>
          <a:off x="779267" y="1732932"/>
          <a:ext cx="5967762" cy="1969038"/>
        </p:xfrm>
        <a:graphic>
          <a:graphicData uri="http://schemas.openxmlformats.org/drawingml/2006/table">
            <a:tbl>
              <a:tblPr firstRow="1" firstCol="1" bandRow="1">
                <a:tableStyleId>{5C22544A-7EE6-4342-B048-85BDC9FD1C3A}</a:tableStyleId>
              </a:tblPr>
              <a:tblGrid>
                <a:gridCol w="4376941">
                  <a:extLst>
                    <a:ext uri="{9D8B030D-6E8A-4147-A177-3AD203B41FA5}">
                      <a16:colId xmlns:a16="http://schemas.microsoft.com/office/drawing/2014/main" val="3413691306"/>
                    </a:ext>
                  </a:extLst>
                </a:gridCol>
                <a:gridCol w="1590821">
                  <a:extLst>
                    <a:ext uri="{9D8B030D-6E8A-4147-A177-3AD203B41FA5}">
                      <a16:colId xmlns:a16="http://schemas.microsoft.com/office/drawing/2014/main" val="3086362994"/>
                    </a:ext>
                  </a:extLst>
                </a:gridCol>
              </a:tblGrid>
              <a:tr h="328173">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NAME</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ID</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66674"/>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Assem Yasser Mohamed </a:t>
                      </a:r>
                      <a:r>
                        <a:rPr lang="en-US" sz="1600" b="1" dirty="0" err="1">
                          <a:solidFill>
                            <a:schemeClr val="bg1"/>
                          </a:solidFill>
                          <a:effectLst/>
                          <a:latin typeface="Montserrat SemiBold" panose="00000700000000000000" pitchFamily="2" charset="0"/>
                          <a:cs typeface="Times New Roman" panose="02020603050405020304" pitchFamily="18" charset="0"/>
                        </a:rPr>
                        <a:t>Elsharbeiny</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80681</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6375967"/>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Khaled Abdelnasser Elshamndy</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80768</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4279458"/>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Omar Ashraf </a:t>
                      </a:r>
                      <a:r>
                        <a:rPr lang="en-US" sz="1600" b="1" dirty="0" err="1">
                          <a:solidFill>
                            <a:schemeClr val="bg1"/>
                          </a:solidFill>
                          <a:effectLst/>
                          <a:latin typeface="Montserrat SemiBold" panose="00000700000000000000" pitchFamily="2" charset="0"/>
                          <a:cs typeface="Times New Roman" panose="02020603050405020304" pitchFamily="18" charset="0"/>
                        </a:rPr>
                        <a:t>Abdelmawgoud</a:t>
                      </a:r>
                      <a:r>
                        <a:rPr lang="en-US" sz="1600" b="1" dirty="0">
                          <a:solidFill>
                            <a:schemeClr val="bg1"/>
                          </a:solidFill>
                          <a:effectLst/>
                          <a:latin typeface="Montserrat SemiBold" panose="00000700000000000000" pitchFamily="2" charset="0"/>
                          <a:cs typeface="Times New Roman" panose="02020603050405020304" pitchFamily="18" charset="0"/>
                        </a:rPr>
                        <a:t> </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80601</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989798"/>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Mohamed Ahmed Mohamed </a:t>
                      </a:r>
                      <a:r>
                        <a:rPr lang="en-US" sz="1600" b="1" dirty="0" err="1">
                          <a:solidFill>
                            <a:schemeClr val="bg1"/>
                          </a:solidFill>
                          <a:effectLst/>
                          <a:latin typeface="Montserrat SemiBold" panose="00000700000000000000" pitchFamily="2" charset="0"/>
                          <a:cs typeface="Times New Roman" panose="02020603050405020304" pitchFamily="18" charset="0"/>
                        </a:rPr>
                        <a:t>Khater</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79573</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444504"/>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Mohamed Kamal Ali Ahmed</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80651</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485410"/>
                  </a:ext>
                </a:extLst>
              </a:tr>
            </a:tbl>
          </a:graphicData>
        </a:graphic>
      </p:graphicFrame>
      <p:pic>
        <p:nvPicPr>
          <p:cNvPr id="26" name="Graphic 584397280">
            <a:extLst>
              <a:ext uri="{FF2B5EF4-FFF2-40B4-BE49-F238E27FC236}">
                <a16:creationId xmlns:a16="http://schemas.microsoft.com/office/drawing/2014/main" id="{7CAD2837-C720-944D-0A87-D2CCA5D218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82" y="551376"/>
            <a:ext cx="1045944" cy="1045944"/>
          </a:xfrm>
          <a:prstGeom prst="rect">
            <a:avLst/>
          </a:prstGeom>
        </p:spPr>
      </p:pic>
      <p:pic>
        <p:nvPicPr>
          <p:cNvPr id="10" name="Picture 9" descr="A black box in the grass">
            <a:extLst>
              <a:ext uri="{FF2B5EF4-FFF2-40B4-BE49-F238E27FC236}">
                <a16:creationId xmlns:a16="http://schemas.microsoft.com/office/drawing/2014/main" id="{653D2C36-2084-0AE4-D9EC-8B969CA214D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7000"/>
                    </a14:imgEffect>
                    <a14:imgEffect>
                      <a14:brightnessContrast bright="-34000" contrast="-4000"/>
                    </a14:imgEffect>
                  </a14:imgLayer>
                </a14:imgProps>
              </a:ext>
              <a:ext uri="{28A0092B-C50C-407E-A947-70E740481C1C}">
                <a14:useLocalDpi xmlns:a14="http://schemas.microsoft.com/office/drawing/2010/main" val="0"/>
              </a:ext>
            </a:extLst>
          </a:blip>
          <a:stretch>
            <a:fillRect/>
          </a:stretch>
        </p:blipFill>
        <p:spPr>
          <a:xfrm>
            <a:off x="0" y="-961"/>
            <a:ext cx="9144000" cy="5143500"/>
          </a:xfrm>
          <a:prstGeom prst="rect">
            <a:avLst/>
          </a:prstGeom>
        </p:spPr>
      </p:pic>
      <p:cxnSp>
        <p:nvCxnSpPr>
          <p:cNvPr id="11" name="Conector recto 34">
            <a:extLst>
              <a:ext uri="{FF2B5EF4-FFF2-40B4-BE49-F238E27FC236}">
                <a16:creationId xmlns:a16="http://schemas.microsoft.com/office/drawing/2014/main" id="{D7E1B922-249A-8D50-AAF4-95A698B24B5A}"/>
              </a:ext>
            </a:extLst>
          </p:cNvPr>
          <p:cNvCxnSpPr>
            <a:cxnSpLocks/>
          </p:cNvCxnSpPr>
          <p:nvPr/>
        </p:nvCxnSpPr>
        <p:spPr>
          <a:xfrm flipV="1">
            <a:off x="682768" y="854272"/>
            <a:ext cx="0" cy="238493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2" name="Title 1">
            <a:extLst>
              <a:ext uri="{FF2B5EF4-FFF2-40B4-BE49-F238E27FC236}">
                <a16:creationId xmlns:a16="http://schemas.microsoft.com/office/drawing/2014/main" id="{4E20CFEB-02A4-7140-DB02-78F5A882C5CA}"/>
              </a:ext>
            </a:extLst>
          </p:cNvPr>
          <p:cNvSpPr txBox="1">
            <a:spLocks/>
          </p:cNvSpPr>
          <p:nvPr/>
        </p:nvSpPr>
        <p:spPr>
          <a:xfrm>
            <a:off x="810606" y="568164"/>
            <a:ext cx="7696201" cy="1267034"/>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4400" kern="1200">
                <a:solidFill>
                  <a:schemeClr val="tx1"/>
                </a:solidFill>
                <a:latin typeface="Montserrat SemiBold" panose="00000700000000000000" pitchFamily="50" charset="0"/>
                <a:ea typeface="+mj-ea"/>
                <a:cs typeface="+mj-cs"/>
              </a:defRPr>
            </a:lvl1pPr>
          </a:lstStyle>
          <a:p>
            <a:r>
              <a:rPr lang="en-US" sz="3600">
                <a:solidFill>
                  <a:schemeClr val="bg1"/>
                </a:solidFill>
              </a:rPr>
              <a:t>Seed Sowing Robot</a:t>
            </a:r>
            <a:br>
              <a:rPr lang="en-US" sz="3600">
                <a:solidFill>
                  <a:schemeClr val="bg1"/>
                </a:solidFill>
              </a:rPr>
            </a:br>
            <a:r>
              <a:rPr lang="en-US" sz="3600">
                <a:solidFill>
                  <a:schemeClr val="bg1"/>
                </a:solidFill>
              </a:rPr>
              <a:t>GROUP (5)  </a:t>
            </a:r>
            <a:endParaRPr lang="en-US" sz="3600" dirty="0">
              <a:solidFill>
                <a:schemeClr val="bg1"/>
              </a:solidFill>
            </a:endParaRPr>
          </a:p>
        </p:txBody>
      </p:sp>
      <p:cxnSp>
        <p:nvCxnSpPr>
          <p:cNvPr id="19" name="Conector recto 11">
            <a:extLst>
              <a:ext uri="{FF2B5EF4-FFF2-40B4-BE49-F238E27FC236}">
                <a16:creationId xmlns:a16="http://schemas.microsoft.com/office/drawing/2014/main" id="{B300B8A6-66FC-ECDB-FCD4-4B9A6D119E10}"/>
              </a:ext>
            </a:extLst>
          </p:cNvPr>
          <p:cNvCxnSpPr>
            <a:cxnSpLocks/>
          </p:cNvCxnSpPr>
          <p:nvPr/>
        </p:nvCxnSpPr>
        <p:spPr>
          <a:xfrm>
            <a:off x="5199499" y="618298"/>
            <a:ext cx="38481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20" name="Conector recto 21">
            <a:extLst>
              <a:ext uri="{FF2B5EF4-FFF2-40B4-BE49-F238E27FC236}">
                <a16:creationId xmlns:a16="http://schemas.microsoft.com/office/drawing/2014/main" id="{76DD7731-FD1E-ED81-71B6-2BB0A4DEC06A}"/>
              </a:ext>
            </a:extLst>
          </p:cNvPr>
          <p:cNvCxnSpPr>
            <a:cxnSpLocks/>
          </p:cNvCxnSpPr>
          <p:nvPr/>
        </p:nvCxnSpPr>
        <p:spPr>
          <a:xfrm flipV="1">
            <a:off x="8634644" y="252661"/>
            <a:ext cx="0" cy="238493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21" name="Graphic 584397280">
            <a:extLst>
              <a:ext uri="{FF2B5EF4-FFF2-40B4-BE49-F238E27FC236}">
                <a16:creationId xmlns:a16="http://schemas.microsoft.com/office/drawing/2014/main" id="{2C022923-6D12-91BA-1DC0-594B803832E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4782" y="703776"/>
            <a:ext cx="1045944" cy="1045944"/>
          </a:xfrm>
          <a:prstGeom prst="rect">
            <a:avLst/>
          </a:prstGeom>
        </p:spPr>
      </p:pic>
      <p:graphicFrame>
        <p:nvGraphicFramePr>
          <p:cNvPr id="22" name="Table 21">
            <a:extLst>
              <a:ext uri="{FF2B5EF4-FFF2-40B4-BE49-F238E27FC236}">
                <a16:creationId xmlns:a16="http://schemas.microsoft.com/office/drawing/2014/main" id="{CAF18322-C53A-44A5-53F5-E8F9F1B3558B}"/>
              </a:ext>
            </a:extLst>
          </p:cNvPr>
          <p:cNvGraphicFramePr>
            <a:graphicFrameLocks noGrp="1"/>
          </p:cNvGraphicFramePr>
          <p:nvPr/>
        </p:nvGraphicFramePr>
        <p:xfrm>
          <a:off x="875765" y="2231721"/>
          <a:ext cx="5967762" cy="1969038"/>
        </p:xfrm>
        <a:graphic>
          <a:graphicData uri="http://schemas.openxmlformats.org/drawingml/2006/table">
            <a:tbl>
              <a:tblPr firstRow="1" firstCol="1" bandRow="1">
                <a:tableStyleId>{5C22544A-7EE6-4342-B048-85BDC9FD1C3A}</a:tableStyleId>
              </a:tblPr>
              <a:tblGrid>
                <a:gridCol w="4376941">
                  <a:extLst>
                    <a:ext uri="{9D8B030D-6E8A-4147-A177-3AD203B41FA5}">
                      <a16:colId xmlns:a16="http://schemas.microsoft.com/office/drawing/2014/main" val="3413691306"/>
                    </a:ext>
                  </a:extLst>
                </a:gridCol>
                <a:gridCol w="1590821">
                  <a:extLst>
                    <a:ext uri="{9D8B030D-6E8A-4147-A177-3AD203B41FA5}">
                      <a16:colId xmlns:a16="http://schemas.microsoft.com/office/drawing/2014/main" val="3086362994"/>
                    </a:ext>
                  </a:extLst>
                </a:gridCol>
              </a:tblGrid>
              <a:tr h="328173">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NAME</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ID</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66674"/>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Assem Yasser Mohamed </a:t>
                      </a:r>
                      <a:r>
                        <a:rPr lang="en-US" sz="1600" b="1" dirty="0" err="1">
                          <a:solidFill>
                            <a:schemeClr val="bg1"/>
                          </a:solidFill>
                          <a:effectLst/>
                          <a:latin typeface="Montserrat SemiBold" panose="00000700000000000000" pitchFamily="2" charset="0"/>
                          <a:cs typeface="Times New Roman" panose="02020603050405020304" pitchFamily="18" charset="0"/>
                        </a:rPr>
                        <a:t>Elsharbeiny</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80681</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6375967"/>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Khaled Abdelnasser Elshamndy</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80768</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4279458"/>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Omar Ashraf </a:t>
                      </a:r>
                      <a:r>
                        <a:rPr lang="en-US" sz="1600" b="1" dirty="0" err="1">
                          <a:solidFill>
                            <a:schemeClr val="bg1"/>
                          </a:solidFill>
                          <a:effectLst/>
                          <a:latin typeface="Montserrat SemiBold" panose="00000700000000000000" pitchFamily="2" charset="0"/>
                          <a:cs typeface="Times New Roman" panose="02020603050405020304" pitchFamily="18" charset="0"/>
                        </a:rPr>
                        <a:t>Abdelmawgoud</a:t>
                      </a:r>
                      <a:r>
                        <a:rPr lang="en-US" sz="1600" b="1" dirty="0">
                          <a:solidFill>
                            <a:schemeClr val="bg1"/>
                          </a:solidFill>
                          <a:effectLst/>
                          <a:latin typeface="Montserrat SemiBold" panose="00000700000000000000" pitchFamily="2" charset="0"/>
                          <a:cs typeface="Times New Roman" panose="02020603050405020304" pitchFamily="18" charset="0"/>
                        </a:rPr>
                        <a:t> </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80601</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989798"/>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Mohamed Ahmed Mohamed </a:t>
                      </a:r>
                      <a:r>
                        <a:rPr lang="en-US" sz="1600" b="1" dirty="0" err="1">
                          <a:solidFill>
                            <a:schemeClr val="bg1"/>
                          </a:solidFill>
                          <a:effectLst/>
                          <a:latin typeface="Montserrat SemiBold" panose="00000700000000000000" pitchFamily="2" charset="0"/>
                          <a:cs typeface="Times New Roman" panose="02020603050405020304" pitchFamily="18" charset="0"/>
                        </a:rPr>
                        <a:t>Khater</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79573</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444504"/>
                  </a:ext>
                </a:extLst>
              </a:tr>
              <a:tr h="328173">
                <a:tc>
                  <a:txBody>
                    <a:bodyPr/>
                    <a:lstStyle/>
                    <a:p>
                      <a:pPr marL="0" marR="0">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Mohamed Kamal Ali Ahmed</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50000"/>
                        </a:lnSpc>
                        <a:spcBef>
                          <a:spcPts val="0"/>
                        </a:spcBef>
                        <a:spcAft>
                          <a:spcPts val="0"/>
                        </a:spcAft>
                      </a:pPr>
                      <a:r>
                        <a:rPr lang="en-US" sz="1600" b="1" dirty="0">
                          <a:solidFill>
                            <a:schemeClr val="bg1"/>
                          </a:solidFill>
                          <a:effectLst/>
                          <a:latin typeface="Montserrat SemiBold" panose="00000700000000000000" pitchFamily="2" charset="0"/>
                          <a:cs typeface="Times New Roman" panose="02020603050405020304" pitchFamily="18" charset="0"/>
                        </a:rPr>
                        <a:t>80651</a:t>
                      </a:r>
                      <a:endParaRPr lang="en-US" sz="1400" b="1" dirty="0">
                        <a:solidFill>
                          <a:schemeClr val="bg1"/>
                        </a:solidFill>
                        <a:effectLst/>
                        <a:latin typeface="Montserrat SemiBold" panose="00000700000000000000" pitchFamily="2" charset="0"/>
                        <a:ea typeface="Times New Roman" panose="02020603050405020304" pitchFamily="18" charset="0"/>
                        <a:cs typeface="Times New Roman" panose="02020603050405020304" pitchFamily="18" charset="0"/>
                      </a:endParaRPr>
                    </a:p>
                  </a:txBody>
                  <a:tcPr marL="68580" marR="68580" marT="0" marB="0">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485410"/>
                  </a:ext>
                </a:extLst>
              </a:tr>
            </a:tbl>
          </a:graphicData>
        </a:graphic>
      </p:graphicFrame>
      <p:cxnSp>
        <p:nvCxnSpPr>
          <p:cNvPr id="24" name="Conector recto 30">
            <a:extLst>
              <a:ext uri="{FF2B5EF4-FFF2-40B4-BE49-F238E27FC236}">
                <a16:creationId xmlns:a16="http://schemas.microsoft.com/office/drawing/2014/main" id="{2AA34C25-A442-0C50-F213-15B26DD3EC40}"/>
              </a:ext>
            </a:extLst>
          </p:cNvPr>
          <p:cNvCxnSpPr>
            <a:cxnSpLocks/>
          </p:cNvCxnSpPr>
          <p:nvPr/>
        </p:nvCxnSpPr>
        <p:spPr>
          <a:xfrm>
            <a:off x="931666" y="4787175"/>
            <a:ext cx="6487242"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816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1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ppt_x"/>
                                          </p:val>
                                        </p:tav>
                                        <p:tav tm="100000">
                                          <p:val>
                                            <p:strVal val="#ppt_x"/>
                                          </p:val>
                                        </p:tav>
                                      </p:tavLst>
                                    </p:anim>
                                    <p:anim calcmode="lin" valueType="num">
                                      <p:cBhvr additive="base">
                                        <p:cTn id="6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532653" y="539554"/>
            <a:ext cx="8010089" cy="473709"/>
          </a:xfrm>
        </p:spPr>
        <p:txBody>
          <a:bodyPr>
            <a:normAutofit fontScale="90000"/>
          </a:bodyPr>
          <a:lstStyle/>
          <a:p>
            <a:r>
              <a:rPr lang="en-US" sz="2700" dirty="0"/>
              <a:t>Static and fatigue stress analysis for </a:t>
            </a:r>
            <a:r>
              <a:rPr lang="en-US" sz="2700" dirty="0">
                <a:solidFill>
                  <a:schemeClr val="tx2"/>
                </a:solidFill>
              </a:rPr>
              <a:t>chassis</a:t>
            </a:r>
            <a:r>
              <a:rPr lang="en-US" sz="2700" dirty="0"/>
              <a:t> </a:t>
            </a:r>
            <a:br>
              <a:rPr lang="en-US" dirty="0"/>
            </a:br>
            <a:endParaRPr lang="en-US" dirty="0"/>
          </a:p>
        </p:txBody>
      </p:sp>
      <p:cxnSp>
        <p:nvCxnSpPr>
          <p:cNvPr id="8" name="Conector recto 7">
            <a:extLst>
              <a:ext uri="{FF2B5EF4-FFF2-40B4-BE49-F238E27FC236}">
                <a16:creationId xmlns:a16="http://schemas.microsoft.com/office/drawing/2014/main" id="{2BBB0271-45B9-645F-2FBE-E674E2628CCE}"/>
              </a:ext>
            </a:extLst>
          </p:cNvPr>
          <p:cNvCxnSpPr>
            <a:cxnSpLocks/>
          </p:cNvCxnSpPr>
          <p:nvPr/>
        </p:nvCxnSpPr>
        <p:spPr>
          <a:xfrm>
            <a:off x="5126538" y="262345"/>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9" name="Conector recto 8">
            <a:extLst>
              <a:ext uri="{FF2B5EF4-FFF2-40B4-BE49-F238E27FC236}">
                <a16:creationId xmlns:a16="http://schemas.microsoft.com/office/drawing/2014/main" id="{F34DE79F-D516-D98C-6C4B-82A06F2C9368}"/>
              </a:ext>
            </a:extLst>
          </p:cNvPr>
          <p:cNvCxnSpPr>
            <a:cxnSpLocks/>
          </p:cNvCxnSpPr>
          <p:nvPr/>
        </p:nvCxnSpPr>
        <p:spPr>
          <a:xfrm flipV="1">
            <a:off x="8833634" y="130852"/>
            <a:ext cx="0" cy="2384937"/>
          </a:xfrm>
          <a:prstGeom prst="line">
            <a:avLst/>
          </a:prstGeom>
        </p:spPr>
        <p:style>
          <a:lnRef idx="3">
            <a:schemeClr val="dk1"/>
          </a:lnRef>
          <a:fillRef idx="0">
            <a:schemeClr val="dk1"/>
          </a:fillRef>
          <a:effectRef idx="2">
            <a:schemeClr val="dk1"/>
          </a:effectRef>
          <a:fontRef idx="minor">
            <a:schemeClr val="tx1"/>
          </a:fontRef>
        </p:style>
      </p:cxnSp>
      <p:sp>
        <p:nvSpPr>
          <p:cNvPr id="12" name="Rectángulo 11">
            <a:extLst>
              <a:ext uri="{FF2B5EF4-FFF2-40B4-BE49-F238E27FC236}">
                <a16:creationId xmlns:a16="http://schemas.microsoft.com/office/drawing/2014/main" id="{BB960E7D-DB3E-7A3B-19E3-DF98D07ABBFB}"/>
              </a:ext>
            </a:extLst>
          </p:cNvPr>
          <p:cNvSpPr/>
          <p:nvPr/>
        </p:nvSpPr>
        <p:spPr>
          <a:xfrm>
            <a:off x="8411956" y="4462626"/>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SOWIG ROBOT </a:t>
            </a:r>
          </a:p>
        </p:txBody>
      </p:sp>
      <p:sp>
        <p:nvSpPr>
          <p:cNvPr id="5" name="TextBox 4">
            <a:extLst>
              <a:ext uri="{FF2B5EF4-FFF2-40B4-BE49-F238E27FC236}">
                <a16:creationId xmlns:a16="http://schemas.microsoft.com/office/drawing/2014/main" id="{356CE32E-4AD8-2249-DEBB-A10DCB2190F2}"/>
              </a:ext>
            </a:extLst>
          </p:cNvPr>
          <p:cNvSpPr txBox="1"/>
          <p:nvPr/>
        </p:nvSpPr>
        <p:spPr>
          <a:xfrm>
            <a:off x="532653" y="1013263"/>
            <a:ext cx="3891116" cy="1173463"/>
          </a:xfrm>
          <a:prstGeom prst="rect">
            <a:avLst/>
          </a:prstGeom>
          <a:noFill/>
        </p:spPr>
        <p:txBody>
          <a:bodyPr wrap="square">
            <a:spAutoFit/>
          </a:bodyPr>
          <a:lstStyle/>
          <a:p>
            <a:pPr marL="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Arial" panose="020B0604020202020204" pitchFamily="34" charset="0"/>
              </a:rPr>
              <a:t>Bending stress that applied on chassis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Arial" panose="020B0604020202020204" pitchFamily="34" charset="0"/>
              </a:rPr>
              <a:t>Length = 0.51 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Arial" panose="020B0604020202020204" pitchFamily="34" charset="0"/>
              </a:rPr>
              <a:t>The force applied on chassis = 140 N</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81569F5-CE64-B46C-ED26-BC76AD9F485D}"/>
              </a:ext>
            </a:extLst>
          </p:cNvPr>
          <p:cNvPicPr>
            <a:picLocks noChangeAspect="1"/>
          </p:cNvPicPr>
          <p:nvPr/>
        </p:nvPicPr>
        <p:blipFill rotWithShape="1">
          <a:blip r:embed="rId2">
            <a:lum bright="-29000" contrast="51000"/>
          </a:blip>
          <a:srcRect t="6632" b="3971"/>
          <a:stretch/>
        </p:blipFill>
        <p:spPr>
          <a:xfrm>
            <a:off x="174009" y="2343127"/>
            <a:ext cx="4021902" cy="205803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C5F8A5-1383-1491-92B6-EF4B1CFB4A29}"/>
                  </a:ext>
                </a:extLst>
              </p:cNvPr>
              <p:cNvSpPr txBox="1"/>
              <p:nvPr/>
            </p:nvSpPr>
            <p:spPr>
              <a:xfrm>
                <a:off x="174009" y="4287221"/>
                <a:ext cx="3848099" cy="518988"/>
              </a:xfrm>
              <a:prstGeom prst="rect">
                <a:avLst/>
              </a:prstGeom>
              <a:noFill/>
            </p:spPr>
            <p:txBody>
              <a:bodyPr wrap="square">
                <a:spAutoFit/>
              </a:bodyPr>
              <a:lstStyle/>
              <a:p>
                <a:pPr marL="0" marR="0">
                  <a:lnSpc>
                    <a:spcPct val="107000"/>
                  </a:lnSpc>
                  <a:spcBef>
                    <a:spcPts val="0"/>
                  </a:spcBef>
                  <a:spcAft>
                    <a:spcPts val="800"/>
                  </a:spcAft>
                </a:pPr>
                <a14:m>
                  <m:oMath xmlns:m="http://schemas.openxmlformats.org/officeDocument/2006/math">
                    <m:r>
                      <a:rPr lang="en-US" sz="1800" b="1" i="1" smtClean="0">
                        <a:effectLst/>
                        <a:latin typeface="Cambria Math" panose="02040503050406030204" pitchFamily="18" charset="0"/>
                        <a:ea typeface="Times New Roman" panose="02020603050405020304" pitchFamily="18" charset="0"/>
                        <a:cs typeface="Arial" panose="020B0604020202020204" pitchFamily="34" charset="0"/>
                      </a:rPr>
                      <m:t>𝝈</m:t>
                    </m:r>
                    <m:r>
                      <a:rPr lang="en-US" sz="1800" b="1" i="1"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en-US" sz="1800" b="1" i="1">
                            <a:effectLst/>
                            <a:latin typeface="Cambria Math" panose="02040503050406030204" pitchFamily="18" charset="0"/>
                            <a:ea typeface="Times New Roman" panose="02020603050405020304" pitchFamily="18" charset="0"/>
                            <a:cs typeface="Arial" panose="020B0604020202020204" pitchFamily="34" charset="0"/>
                          </a:rPr>
                        </m:ctrlPr>
                      </m:fPr>
                      <m:num>
                        <m:r>
                          <a:rPr lang="en-US" sz="1800" b="1" i="1">
                            <a:effectLst/>
                            <a:latin typeface="Cambria Math" panose="02040503050406030204" pitchFamily="18" charset="0"/>
                            <a:ea typeface="Times New Roman" panose="02020603050405020304" pitchFamily="18" charset="0"/>
                            <a:cs typeface="Arial" panose="020B0604020202020204" pitchFamily="34" charset="0"/>
                          </a:rPr>
                          <m:t>𝑴</m:t>
                        </m:r>
                        <m:r>
                          <a:rPr lang="en-US" sz="1800" b="1" i="1">
                            <a:effectLst/>
                            <a:latin typeface="Cambria Math" panose="02040503050406030204" pitchFamily="18" charset="0"/>
                            <a:ea typeface="Times New Roman" panose="02020603050405020304" pitchFamily="18" charset="0"/>
                            <a:cs typeface="Arial" panose="020B0604020202020204" pitchFamily="34" charset="0"/>
                          </a:rPr>
                          <m:t> </m:t>
                        </m:r>
                        <m:r>
                          <a:rPr lang="en-US" sz="1800" b="1" i="1">
                            <a:effectLst/>
                            <a:latin typeface="Cambria Math" panose="02040503050406030204" pitchFamily="18" charset="0"/>
                            <a:ea typeface="Times New Roman" panose="02020603050405020304" pitchFamily="18" charset="0"/>
                            <a:cs typeface="Arial" panose="020B0604020202020204" pitchFamily="34" charset="0"/>
                          </a:rPr>
                          <m:t>𝑪</m:t>
                        </m:r>
                      </m:num>
                      <m:den>
                        <m:r>
                          <a:rPr lang="en-US" sz="1800" b="1" i="1">
                            <a:effectLst/>
                            <a:latin typeface="Cambria Math" panose="02040503050406030204" pitchFamily="18" charset="0"/>
                            <a:ea typeface="Times New Roman" panose="02020603050405020304" pitchFamily="18" charset="0"/>
                            <a:cs typeface="Arial" panose="020B0604020202020204" pitchFamily="34" charset="0"/>
                          </a:rPr>
                          <m:t>𝑰</m:t>
                        </m:r>
                      </m:den>
                    </m:f>
                    <m:r>
                      <a:rPr lang="en-US" sz="1800" b="1" i="1">
                        <a:effectLst/>
                        <a:latin typeface="Cambria Math" panose="02040503050406030204" pitchFamily="18" charset="0"/>
                        <a:ea typeface="Times New Roman" panose="02020603050405020304" pitchFamily="18" charset="0"/>
                        <a:cs typeface="Arial" panose="020B0604020202020204" pitchFamily="34" charset="0"/>
                      </a:rPr>
                      <m:t>=</m:t>
                    </m:r>
                    <m:r>
                      <a:rPr lang="en-US" sz="1800" b="1" i="1">
                        <a:effectLst/>
                        <a:latin typeface="Cambria Math" panose="02040503050406030204" pitchFamily="18" charset="0"/>
                        <a:ea typeface="Times New Roman" panose="02020603050405020304" pitchFamily="18" charset="0"/>
                        <a:cs typeface="Arial" panose="020B0604020202020204" pitchFamily="34" charset="0"/>
                      </a:rPr>
                      <m:t>𝟏</m:t>
                    </m:r>
                    <m:r>
                      <a:rPr lang="en-US" sz="1800" b="1" i="1">
                        <a:effectLst/>
                        <a:latin typeface="Cambria Math" panose="02040503050406030204" pitchFamily="18" charset="0"/>
                        <a:ea typeface="Times New Roman" panose="02020603050405020304" pitchFamily="18" charset="0"/>
                        <a:cs typeface="Arial" panose="020B0604020202020204" pitchFamily="34" charset="0"/>
                      </a:rPr>
                      <m:t>.</m:t>
                    </m:r>
                    <m:r>
                      <a:rPr lang="en-US" sz="1800" b="1" i="1">
                        <a:effectLst/>
                        <a:latin typeface="Cambria Math" panose="02040503050406030204" pitchFamily="18" charset="0"/>
                        <a:ea typeface="Times New Roman" panose="02020603050405020304" pitchFamily="18" charset="0"/>
                        <a:cs typeface="Arial" panose="020B0604020202020204" pitchFamily="34" charset="0"/>
                      </a:rPr>
                      <m:t>𝟗</m:t>
                    </m:r>
                    <m:r>
                      <a:rPr lang="en-US" sz="1800" b="1" i="1">
                        <a:effectLst/>
                        <a:latin typeface="Cambria Math" panose="02040503050406030204" pitchFamily="18" charset="0"/>
                        <a:ea typeface="Times New Roman" panose="02020603050405020304" pitchFamily="18" charset="0"/>
                        <a:cs typeface="Arial" panose="020B0604020202020204" pitchFamily="34" charset="0"/>
                      </a:rPr>
                      <m:t> </m:t>
                    </m:r>
                    <m:r>
                      <a:rPr lang="en-US" sz="1800" b="1" i="1">
                        <a:effectLst/>
                        <a:latin typeface="Cambria Math" panose="02040503050406030204" pitchFamily="18" charset="0"/>
                        <a:ea typeface="Times New Roman" panose="02020603050405020304" pitchFamily="18" charset="0"/>
                        <a:cs typeface="Arial" panose="020B0604020202020204" pitchFamily="34" charset="0"/>
                      </a:rPr>
                      <m:t>𝑴𝑷𝒂</m:t>
                    </m:r>
                    <m:r>
                      <a:rPr lang="en-US" sz="1800" b="1" i="1">
                        <a:effectLst/>
                        <a:latin typeface="Cambria Math" panose="02040503050406030204" pitchFamily="18" charset="0"/>
                        <a:ea typeface="Times New Roman" panose="02020603050405020304" pitchFamily="18" charset="0"/>
                        <a:cs typeface="Arial" panose="020B0604020202020204" pitchFamily="34" charset="0"/>
                      </a:rPr>
                      <m:t> &lt;</m:t>
                    </m:r>
                  </m:oMath>
                </a14:m>
                <a:r>
                  <a:rPr lang="en-US" sz="1600" dirty="0">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050" i="1">
                            <a:effectLst/>
                            <a:latin typeface="Cambria Math" panose="02040503050406030204" pitchFamily="18" charset="0"/>
                            <a:ea typeface="Calibri" panose="020F0502020204030204" pitchFamily="34" charset="0"/>
                            <a:cs typeface="RMTMI"/>
                          </a:rPr>
                          <m:t>𝜎</m:t>
                        </m:r>
                      </m:e>
                      <m:sub>
                        <m:r>
                          <a:rPr lang="en-US" sz="1600" i="1">
                            <a:effectLst/>
                            <a:latin typeface="Cambria Math" panose="02040503050406030204" pitchFamily="18" charset="0"/>
                            <a:ea typeface="Times New Roman" panose="02020603050405020304" pitchFamily="18" charset="0"/>
                            <a:cs typeface="Arial" panose="020B0604020202020204" pitchFamily="34" charset="0"/>
                          </a:rPr>
                          <m:t>𝑦</m:t>
                        </m:r>
                      </m:sub>
                    </m:sSub>
                  </m:oMath>
                </a14:m>
                <a:r>
                  <a:rPr lang="en-US" sz="1600" dirty="0">
                    <a:effectLst/>
                    <a:latin typeface="Calibri" panose="020F0502020204030204" pitchFamily="34" charset="0"/>
                    <a:ea typeface="Times New Roman" panose="02020603050405020304" pitchFamily="18" charset="0"/>
                    <a:cs typeface="Arial" panose="020B0604020202020204" pitchFamily="34" charset="0"/>
                  </a:rPr>
                  <a:t>) = 276 MPa</a:t>
                </a:r>
                <a14:m>
                  <m:oMath xmlns:m="http://schemas.openxmlformats.org/officeDocument/2006/math">
                    <m:r>
                      <a:rPr lang="en-US" sz="1800" b="1" i="1">
                        <a:effectLst/>
                        <a:latin typeface="Cambria Math" panose="02040503050406030204" pitchFamily="18" charset="0"/>
                        <a:ea typeface="Times New Roman" panose="02020603050405020304" pitchFamily="18" charset="0"/>
                        <a:cs typeface="Arial" panose="020B0604020202020204" pitchFamily="34" charset="0"/>
                      </a:rPr>
                      <m:t>  </m:t>
                    </m:r>
                  </m:oMath>
                </a14:m>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50C5F8A5-1383-1491-92B6-EF4B1CFB4A29}"/>
                  </a:ext>
                </a:extLst>
              </p:cNvPr>
              <p:cNvSpPr txBox="1">
                <a:spLocks noRot="1" noChangeAspect="1" noMove="1" noResize="1" noEditPoints="1" noAdjustHandles="1" noChangeArrowheads="1" noChangeShapeType="1" noTextEdit="1"/>
              </p:cNvSpPr>
              <p:nvPr/>
            </p:nvSpPr>
            <p:spPr>
              <a:xfrm>
                <a:off x="174009" y="4287221"/>
                <a:ext cx="3848099" cy="518988"/>
              </a:xfrm>
              <a:prstGeom prst="rect">
                <a:avLst/>
              </a:prstGeom>
              <a:blipFill>
                <a:blip r:embed="rId3"/>
                <a:stretch>
                  <a:fillRect b="-2353"/>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56493D05-C937-2F48-3344-328996C9FDC0}"/>
              </a:ext>
            </a:extLst>
          </p:cNvPr>
          <p:cNvPicPr>
            <a:picLocks noChangeAspect="1"/>
          </p:cNvPicPr>
          <p:nvPr/>
        </p:nvPicPr>
        <p:blipFill>
          <a:blip r:embed="rId4"/>
          <a:stretch>
            <a:fillRect/>
          </a:stretch>
        </p:blipFill>
        <p:spPr>
          <a:xfrm>
            <a:off x="4512857" y="893206"/>
            <a:ext cx="3407233" cy="2513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7CC7188-B4F9-221D-4BE2-89391CC69C3F}"/>
                  </a:ext>
                </a:extLst>
              </p:cNvPr>
              <p:cNvSpPr txBox="1"/>
              <p:nvPr/>
            </p:nvSpPr>
            <p:spPr>
              <a:xfrm>
                <a:off x="4697474" y="3406876"/>
                <a:ext cx="289906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𝑒𝑛</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𝑚</m:t>
                          </m:r>
                        </m:sub>
                      </m:sSub>
                      <m:r>
                        <a:rPr lang="en-US" i="0">
                          <a:latin typeface="Cambria Math" panose="02040503050406030204" pitchFamily="18" charset="0"/>
                        </a:rPr>
                        <m:t>+</m:t>
                      </m:r>
                      <m:d>
                        <m:dPr>
                          <m:ctrlPr>
                            <a:rPr lang="en-US" i="1">
                              <a:latin typeface="Cambria Math" panose="02040503050406030204" pitchFamily="18" charset="0"/>
                            </a:rPr>
                          </m:ctrlPr>
                        </m:dP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𝑟</m:t>
                                  </m:r>
                                </m:sub>
                              </m:sSub>
                            </m:den>
                          </m:f>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𝑓</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𝑣</m:t>
                              </m:r>
                            </m:sub>
                          </m:sSub>
                        </m:num>
                        <m:den>
                          <m:r>
                            <a:rPr lang="en-US" i="1">
                              <a:latin typeface="Cambria Math" panose="02040503050406030204" pitchFamily="18" charset="0"/>
                            </a:rPr>
                            <m:t>𝐴𝐵𝐶</m:t>
                          </m:r>
                        </m:den>
                      </m:f>
                    </m:oMath>
                  </m:oMathPara>
                </a14:m>
                <a:endParaRPr lang="en-US" dirty="0"/>
              </a:p>
            </p:txBody>
          </p:sp>
        </mc:Choice>
        <mc:Fallback xmlns="">
          <p:sp>
            <p:nvSpPr>
              <p:cNvPr id="21" name="TextBox 20">
                <a:extLst>
                  <a:ext uri="{FF2B5EF4-FFF2-40B4-BE49-F238E27FC236}">
                    <a16:creationId xmlns:a16="http://schemas.microsoft.com/office/drawing/2014/main" id="{D7CC7188-B4F9-221D-4BE2-89391CC69C3F}"/>
                  </a:ext>
                </a:extLst>
              </p:cNvPr>
              <p:cNvSpPr txBox="1">
                <a:spLocks noRot="1" noChangeAspect="1" noMove="1" noResize="1" noEditPoints="1" noAdjustHandles="1" noChangeArrowheads="1" noChangeShapeType="1" noTextEdit="1"/>
              </p:cNvSpPr>
              <p:nvPr/>
            </p:nvSpPr>
            <p:spPr>
              <a:xfrm>
                <a:off x="4697474" y="3406876"/>
                <a:ext cx="2899060" cy="7146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B740081-8E63-5E4C-BFB4-826C2B25B7FB}"/>
                  </a:ext>
                </a:extLst>
              </p:cNvPr>
              <p:cNvSpPr txBox="1"/>
              <p:nvPr/>
            </p:nvSpPr>
            <p:spPr>
              <a:xfrm>
                <a:off x="4022108" y="4287221"/>
                <a:ext cx="46505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800" b="0" i="0" u="none" strike="noStrike" baseline="0" dirty="0" smtClean="0">
                          <a:solidFill>
                            <a:srgbClr val="000000"/>
                          </a:solidFill>
                          <a:latin typeface="Cambria Math" panose="02040503050406030204" pitchFamily="18" charset="0"/>
                        </a:rPr>
                        <m:t>𝜎</m:t>
                      </m:r>
                      <m:r>
                        <m:rPr>
                          <m:nor/>
                        </m:rPr>
                        <a:rPr lang="en-US" sz="1800" dirty="0" smtClean="0">
                          <a:solidFill>
                            <a:srgbClr val="000000"/>
                          </a:solidFill>
                          <a:latin typeface="Cambria Math" panose="02040503050406030204" pitchFamily="18" charset="0"/>
                        </a:rPr>
                        <m:t>𝑒𝑛</m:t>
                      </m:r>
                      <m:r>
                        <m:rPr>
                          <m:nor/>
                        </m:rPr>
                        <a:rPr lang="en-US" sz="1800" dirty="0" smtClean="0">
                          <a:solidFill>
                            <a:srgbClr val="000000"/>
                          </a:solidFill>
                          <a:latin typeface="Cambria Math" panose="02040503050406030204" pitchFamily="18" charset="0"/>
                        </a:rPr>
                        <m:t>=</m:t>
                      </m:r>
                      <m:r>
                        <m:rPr>
                          <m:nor/>
                        </m:rPr>
                        <a:rPr lang="en-US" sz="1800" dirty="0" smtClean="0">
                          <a:solidFill>
                            <a:srgbClr val="000000"/>
                          </a:solidFill>
                          <a:latin typeface="Cambria Math" panose="02040503050406030204" pitchFamily="18" charset="0"/>
                        </a:rPr>
                        <m:t>1336</m:t>
                      </m:r>
                      <m:r>
                        <m:rPr>
                          <m:nor/>
                        </m:rPr>
                        <a:rPr lang="en-US" sz="1800" dirty="0" smtClean="0">
                          <a:solidFill>
                            <a:srgbClr val="000000"/>
                          </a:solidFill>
                          <a:latin typeface="Cambria Math" panose="02040503050406030204" pitchFamily="18" charset="0"/>
                        </a:rPr>
                        <m:t>.</m:t>
                      </m:r>
                      <m:r>
                        <m:rPr>
                          <m:nor/>
                        </m:rPr>
                        <a:rPr lang="en-US" sz="1800" dirty="0" smtClean="0">
                          <a:solidFill>
                            <a:srgbClr val="000000"/>
                          </a:solidFill>
                          <a:latin typeface="Cambria Math" panose="02040503050406030204" pitchFamily="18" charset="0"/>
                        </a:rPr>
                        <m:t>6 </m:t>
                      </m:r>
                      <m:r>
                        <m:rPr>
                          <m:nor/>
                        </m:rPr>
                        <a:rPr lang="en-US" sz="1800" dirty="0" smtClean="0">
                          <a:solidFill>
                            <a:srgbClr val="000000"/>
                          </a:solidFill>
                          <a:latin typeface="Cambria Math" panose="02040503050406030204" pitchFamily="18" charset="0"/>
                        </a:rPr>
                        <m:t>𝑃𝑎</m:t>
                      </m:r>
                      <m:r>
                        <m:rPr>
                          <m:nor/>
                        </m:rPr>
                        <a:rPr lang="en-US" sz="1800" b="0" i="0" dirty="0" smtClean="0">
                          <a:solidFill>
                            <a:srgbClr val="000000"/>
                          </a:solidFill>
                          <a:latin typeface="Cambria Math" panose="02040503050406030204" pitchFamily="18" charset="0"/>
                        </a:rPr>
                        <m:t> </m:t>
                      </m:r>
                    </m:oMath>
                  </m:oMathPara>
                </a14:m>
                <a:endParaRPr lang="en-US" sz="1800" dirty="0"/>
              </a:p>
            </p:txBody>
          </p:sp>
        </mc:Choice>
        <mc:Fallback xmlns="">
          <p:sp>
            <p:nvSpPr>
              <p:cNvPr id="23" name="TextBox 22">
                <a:extLst>
                  <a:ext uri="{FF2B5EF4-FFF2-40B4-BE49-F238E27FC236}">
                    <a16:creationId xmlns:a16="http://schemas.microsoft.com/office/drawing/2014/main" id="{DB740081-8E63-5E4C-BFB4-826C2B25B7FB}"/>
                  </a:ext>
                </a:extLst>
              </p:cNvPr>
              <p:cNvSpPr txBox="1">
                <a:spLocks noRot="1" noChangeAspect="1" noMove="1" noResize="1" noEditPoints="1" noAdjustHandles="1" noChangeArrowheads="1" noChangeShapeType="1" noTextEdit="1"/>
              </p:cNvSpPr>
              <p:nvPr/>
            </p:nvSpPr>
            <p:spPr>
              <a:xfrm>
                <a:off x="4022108" y="4287221"/>
                <a:ext cx="4650508"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78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2250" fill="hold"/>
                                        <p:tgtEl>
                                          <p:spTgt spid="1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2" presetClass="entr" presetSubtype="8"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P spid="14"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899" y="2057980"/>
            <a:ext cx="4381499" cy="1464539"/>
          </a:xfrm>
        </p:spPr>
        <p:txBody>
          <a:bodyPr/>
          <a:lstStyle/>
          <a:p>
            <a:r>
              <a:rPr lang="es-ES" sz="4000" b="1" dirty="0"/>
              <a:t>MECHANICAL DESIGN</a:t>
            </a:r>
            <a:endParaRPr lang="en-US" sz="4000" b="1"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03</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723899" y="3564595"/>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8210562" y="4359655"/>
            <a:ext cx="539735" cy="522127"/>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40757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0192"/>
            <a:ext cx="7696200" cy="715566"/>
          </a:xfrm>
        </p:spPr>
        <p:txBody>
          <a:bodyPr/>
          <a:lstStyle/>
          <a:p>
            <a:r>
              <a:rPr lang="es-ES" dirty="0"/>
              <a:t>EXPLODED PARTS OF </a:t>
            </a:r>
            <a:r>
              <a:rPr lang="es-ES" dirty="0">
                <a:solidFill>
                  <a:schemeClr val="tx2"/>
                </a:solidFill>
              </a:rPr>
              <a:t>ROBOT</a:t>
            </a:r>
          </a:p>
        </p:txBody>
      </p:sp>
      <p:sp>
        <p:nvSpPr>
          <p:cNvPr id="6" name="Rectángulo 5">
            <a:extLst>
              <a:ext uri="{FF2B5EF4-FFF2-40B4-BE49-F238E27FC236}">
                <a16:creationId xmlns:a16="http://schemas.microsoft.com/office/drawing/2014/main" id="{3599F606-AF6D-4B54-DE68-E258BE27227D}"/>
              </a:ext>
            </a:extLst>
          </p:cNvPr>
          <p:cNvSpPr/>
          <p:nvPr/>
        </p:nvSpPr>
        <p:spPr>
          <a:xfrm>
            <a:off x="8209554" y="276701"/>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diagram of a robot&#10;&#10;Description automatically generated">
            <a:extLst>
              <a:ext uri="{FF2B5EF4-FFF2-40B4-BE49-F238E27FC236}">
                <a16:creationId xmlns:a16="http://schemas.microsoft.com/office/drawing/2014/main" id="{75310F9A-CBEB-18AA-2853-6EED3D2D8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6811" y="905616"/>
            <a:ext cx="5310377" cy="3628284"/>
          </a:xfrm>
        </p:spPr>
      </p:pic>
    </p:spTree>
    <p:extLst>
      <p:ext uri="{BB962C8B-B14F-4D97-AF65-F5344CB8AC3E}">
        <p14:creationId xmlns:p14="http://schemas.microsoft.com/office/powerpoint/2010/main" val="421082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6"/>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545911" y="105265"/>
            <a:ext cx="7324955" cy="492601"/>
          </a:xfrm>
        </p:spPr>
        <p:txBody>
          <a:bodyPr/>
          <a:lstStyle/>
          <a:p>
            <a:r>
              <a:rPr lang="en-US" sz="2800" dirty="0"/>
              <a:t>Assembly with </a:t>
            </a:r>
            <a:r>
              <a:rPr lang="en-US" sz="2800" dirty="0">
                <a:solidFill>
                  <a:schemeClr val="tx2"/>
                </a:solidFill>
              </a:rPr>
              <a:t>table of parts </a:t>
            </a:r>
          </a:p>
        </p:txBody>
      </p:sp>
      <p:cxnSp>
        <p:nvCxnSpPr>
          <p:cNvPr id="11" name="Conector recto 10">
            <a:extLst>
              <a:ext uri="{FF2B5EF4-FFF2-40B4-BE49-F238E27FC236}">
                <a16:creationId xmlns:a16="http://schemas.microsoft.com/office/drawing/2014/main" id="{40739902-EC30-68C8-B1B1-35102CF02214}"/>
              </a:ext>
            </a:extLst>
          </p:cNvPr>
          <p:cNvCxnSpPr>
            <a:cxnSpLocks/>
          </p:cNvCxnSpPr>
          <p:nvPr/>
        </p:nvCxnSpPr>
        <p:spPr>
          <a:xfrm>
            <a:off x="4746537" y="5017121"/>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Conector recto 11">
            <a:extLst>
              <a:ext uri="{FF2B5EF4-FFF2-40B4-BE49-F238E27FC236}">
                <a16:creationId xmlns:a16="http://schemas.microsoft.com/office/drawing/2014/main" id="{029E5F10-7DEC-D913-8DE9-4200F887D8F4}"/>
              </a:ext>
            </a:extLst>
          </p:cNvPr>
          <p:cNvCxnSpPr>
            <a:cxnSpLocks/>
          </p:cNvCxnSpPr>
          <p:nvPr/>
        </p:nvCxnSpPr>
        <p:spPr>
          <a:xfrm flipV="1">
            <a:off x="446688" y="146592"/>
            <a:ext cx="0" cy="2425158"/>
          </a:xfrm>
          <a:prstGeom prst="line">
            <a:avLst/>
          </a:prstGeom>
        </p:spPr>
        <p:style>
          <a:lnRef idx="3">
            <a:schemeClr val="dk1"/>
          </a:lnRef>
          <a:fillRef idx="0">
            <a:schemeClr val="dk1"/>
          </a:fillRef>
          <a:effectRef idx="2">
            <a:schemeClr val="dk1"/>
          </a:effectRef>
          <a:fontRef idx="minor">
            <a:schemeClr val="tx1"/>
          </a:fontRef>
        </p:style>
      </p:cxnSp>
      <p:sp>
        <p:nvSpPr>
          <p:cNvPr id="18" name="Rectángulo 17">
            <a:extLst>
              <a:ext uri="{FF2B5EF4-FFF2-40B4-BE49-F238E27FC236}">
                <a16:creationId xmlns:a16="http://schemas.microsoft.com/office/drawing/2014/main" id="{C529E8BB-5F07-F396-3510-620666EA6559}"/>
              </a:ext>
            </a:extLst>
          </p:cNvPr>
          <p:cNvSpPr/>
          <p:nvPr/>
        </p:nvSpPr>
        <p:spPr>
          <a:xfrm>
            <a:off x="8594637" y="146592"/>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27" name="Picture 26" descr="A blueprint of a computer printer&#10;&#10;Description automatically generated">
            <a:extLst>
              <a:ext uri="{FF2B5EF4-FFF2-40B4-BE49-F238E27FC236}">
                <a16:creationId xmlns:a16="http://schemas.microsoft.com/office/drawing/2014/main" id="{7317CC68-B5C7-4F83-7B5E-5807D3089692}"/>
              </a:ext>
            </a:extLst>
          </p:cNvPr>
          <p:cNvPicPr>
            <a:picLocks noChangeAspect="1"/>
          </p:cNvPicPr>
          <p:nvPr/>
        </p:nvPicPr>
        <p:blipFill rotWithShape="1">
          <a:blip r:embed="rId2">
            <a:extLst>
              <a:ext uri="{28A0092B-C50C-407E-A947-70E740481C1C}">
                <a14:useLocalDpi xmlns:a14="http://schemas.microsoft.com/office/drawing/2010/main" val="0"/>
              </a:ext>
            </a:extLst>
          </a:blip>
          <a:srcRect l="7266" t="4663" r="4804" b="5577"/>
          <a:stretch/>
        </p:blipFill>
        <p:spPr>
          <a:xfrm>
            <a:off x="480161" y="503794"/>
            <a:ext cx="8044860" cy="4335489"/>
          </a:xfrm>
          <a:prstGeom prst="rect">
            <a:avLst/>
          </a:prstGeom>
        </p:spPr>
      </p:pic>
    </p:spTree>
    <p:extLst>
      <p:ext uri="{BB962C8B-B14F-4D97-AF65-F5344CB8AC3E}">
        <p14:creationId xmlns:p14="http://schemas.microsoft.com/office/powerpoint/2010/main" val="103284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18"/>
                                        </p:tgtEl>
                                        <p:attrNameLst>
                                          <p:attrName>r</p:attrName>
                                        </p:attrNameLst>
                                      </p:cBhvr>
                                    </p:animRot>
                                  </p:childTnLst>
                                </p:cTn>
                              </p:par>
                              <p:par>
                                <p:cTn id="7" presetID="2" presetClass="entr" presetSubtype="4"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fill="hold"/>
                                        <p:tgtEl>
                                          <p:spTgt spid="12"/>
                                        </p:tgtEl>
                                        <p:attrNameLst>
                                          <p:attrName>ppt_x</p:attrName>
                                        </p:attrNameLst>
                                      </p:cBhvr>
                                      <p:tavLst>
                                        <p:tav tm="0">
                                          <p:val>
                                            <p:strVal val="#ppt_x"/>
                                          </p:val>
                                        </p:tav>
                                        <p:tav tm="100000">
                                          <p:val>
                                            <p:strVal val="#ppt_x"/>
                                          </p:val>
                                        </p:tav>
                                      </p:tavLst>
                                    </p:anim>
                                    <p:anim calcmode="lin" valueType="num">
                                      <p:cBhvr additive="base">
                                        <p:cTn id="10" dur="500" fill="hold"/>
                                        <p:tgtEl>
                                          <p:spTgt spid="12"/>
                                        </p:tgtEl>
                                        <p:attrNameLst>
                                          <p:attrName>ppt_y</p:attrName>
                                        </p:attrNameLst>
                                      </p:cBhvr>
                                      <p:tavLst>
                                        <p:tav tm="0">
                                          <p:val>
                                            <p:strVal val="1+#ppt_h/2"/>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60503"/>
            <a:ext cx="7696200" cy="715566"/>
          </a:xfrm>
        </p:spPr>
        <p:txBody>
          <a:bodyPr/>
          <a:lstStyle/>
          <a:p>
            <a:r>
              <a:rPr lang="es-ES" dirty="0"/>
              <a:t>ASSEMBLY’S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153283" y="492649"/>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drawing of a machine&#10;&#10;Description automatically generated">
            <a:extLst>
              <a:ext uri="{FF2B5EF4-FFF2-40B4-BE49-F238E27FC236}">
                <a16:creationId xmlns:a16="http://schemas.microsoft.com/office/drawing/2014/main" id="{9F14586C-61A4-9DBF-A706-1A1AB0D9B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805" y="912211"/>
            <a:ext cx="5528390" cy="3621899"/>
          </a:xfrm>
        </p:spPr>
      </p:pic>
    </p:spTree>
    <p:extLst>
      <p:ext uri="{BB962C8B-B14F-4D97-AF65-F5344CB8AC3E}">
        <p14:creationId xmlns:p14="http://schemas.microsoft.com/office/powerpoint/2010/main" val="349204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60503"/>
            <a:ext cx="7696200" cy="715566"/>
          </a:xfrm>
        </p:spPr>
        <p:txBody>
          <a:bodyPr/>
          <a:lstStyle/>
          <a:p>
            <a:r>
              <a:rPr lang="es-ES" dirty="0"/>
              <a:t>CHASSIS’S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153284" y="492649"/>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blueprint of a house&#10;&#10;Description automatically generated">
            <a:extLst>
              <a:ext uri="{FF2B5EF4-FFF2-40B4-BE49-F238E27FC236}">
                <a16:creationId xmlns:a16="http://schemas.microsoft.com/office/drawing/2014/main" id="{B3012E00-0229-7BAF-1151-66494B9CB4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7145" y="910233"/>
            <a:ext cx="5589710" cy="3662073"/>
          </a:xfrm>
        </p:spPr>
      </p:pic>
    </p:spTree>
    <p:extLst>
      <p:ext uri="{BB962C8B-B14F-4D97-AF65-F5344CB8AC3E}">
        <p14:creationId xmlns:p14="http://schemas.microsoft.com/office/powerpoint/2010/main" val="225541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60503"/>
            <a:ext cx="7696200" cy="715566"/>
          </a:xfrm>
        </p:spPr>
        <p:txBody>
          <a:bodyPr/>
          <a:lstStyle/>
          <a:p>
            <a:r>
              <a:rPr lang="es-ES" dirty="0"/>
              <a:t>COVER’S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492649"/>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blueprint of a machine&#10;&#10;Description automatically generated">
            <a:extLst>
              <a:ext uri="{FF2B5EF4-FFF2-40B4-BE49-F238E27FC236}">
                <a16:creationId xmlns:a16="http://schemas.microsoft.com/office/drawing/2014/main" id="{54A9D3E9-9BB0-D570-BBE4-7E766CDC4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77" y="910233"/>
            <a:ext cx="5775246" cy="3659997"/>
          </a:xfrm>
        </p:spPr>
      </p:pic>
    </p:spTree>
    <p:extLst>
      <p:ext uri="{BB962C8B-B14F-4D97-AF65-F5344CB8AC3E}">
        <p14:creationId xmlns:p14="http://schemas.microsoft.com/office/powerpoint/2010/main" val="217652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DRILL’S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drawing of a screw and a screw&#10;&#10;Description automatically generated">
            <a:extLst>
              <a:ext uri="{FF2B5EF4-FFF2-40B4-BE49-F238E27FC236}">
                <a16:creationId xmlns:a16="http://schemas.microsoft.com/office/drawing/2014/main" id="{85A37650-2F97-BDF8-70C6-A01C9E0E9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367" y="910233"/>
            <a:ext cx="5785266" cy="3666347"/>
          </a:xfrm>
        </p:spPr>
      </p:pic>
    </p:spTree>
    <p:extLst>
      <p:ext uri="{BB962C8B-B14F-4D97-AF65-F5344CB8AC3E}">
        <p14:creationId xmlns:p14="http://schemas.microsoft.com/office/powerpoint/2010/main" val="26363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LEVELER’S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drawing of a metal beam&#10;&#10;Description automatically generated">
            <a:extLst>
              <a:ext uri="{FF2B5EF4-FFF2-40B4-BE49-F238E27FC236}">
                <a16:creationId xmlns:a16="http://schemas.microsoft.com/office/drawing/2014/main" id="{2993A89C-DEC9-655C-51A5-BDF3C0BE17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330" y="946150"/>
            <a:ext cx="5509340" cy="3609419"/>
          </a:xfrm>
        </p:spPr>
      </p:pic>
    </p:spTree>
    <p:extLst>
      <p:ext uri="{BB962C8B-B14F-4D97-AF65-F5344CB8AC3E}">
        <p14:creationId xmlns:p14="http://schemas.microsoft.com/office/powerpoint/2010/main" val="305089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FUNNEL’S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Blueprint of a blue light bulb&#10;&#10;Description automatically generated">
            <a:extLst>
              <a:ext uri="{FF2B5EF4-FFF2-40B4-BE49-F238E27FC236}">
                <a16:creationId xmlns:a16="http://schemas.microsoft.com/office/drawing/2014/main" id="{C5FAF7AF-E39C-D449-F118-742CBF93E7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2952" y="910233"/>
            <a:ext cx="5718096" cy="3623778"/>
          </a:xfrm>
        </p:spPr>
      </p:pic>
    </p:spTree>
    <p:extLst>
      <p:ext uri="{BB962C8B-B14F-4D97-AF65-F5344CB8AC3E}">
        <p14:creationId xmlns:p14="http://schemas.microsoft.com/office/powerpoint/2010/main" val="351470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521345" y="218779"/>
            <a:ext cx="7696200" cy="715566"/>
          </a:xfrm>
        </p:spPr>
        <p:txBody>
          <a:bodyPr/>
          <a:lstStyle/>
          <a:p>
            <a:r>
              <a:rPr lang="es-ES" dirty="0"/>
              <a:t>AGE</a:t>
            </a:r>
            <a:r>
              <a:rPr lang="es-ES" dirty="0">
                <a:solidFill>
                  <a:schemeClr val="tx2">
                    <a:lumMod val="75000"/>
                  </a:schemeClr>
                </a:solidFill>
              </a:rPr>
              <a:t>NDA</a:t>
            </a:r>
            <a:endParaRPr lang="en-US" dirty="0">
              <a:solidFill>
                <a:schemeClr val="tx2">
                  <a:lumMod val="75000"/>
                </a:schemeClr>
              </a:solidFill>
            </a:endParaRPr>
          </a:p>
        </p:txBody>
      </p:sp>
      <p:sp>
        <p:nvSpPr>
          <p:cNvPr id="16" name="Text Placeholder 15">
            <a:extLst>
              <a:ext uri="{FF2B5EF4-FFF2-40B4-BE49-F238E27FC236}">
                <a16:creationId xmlns:a16="http://schemas.microsoft.com/office/drawing/2014/main" id="{35F4F2C3-D71D-4ED5-9EB8-3CE2E0210A29}"/>
              </a:ext>
            </a:extLst>
          </p:cNvPr>
          <p:cNvSpPr>
            <a:spLocks noGrp="1"/>
          </p:cNvSpPr>
          <p:nvPr>
            <p:ph type="body" idx="1"/>
          </p:nvPr>
        </p:nvSpPr>
        <p:spPr>
          <a:xfrm>
            <a:off x="4886123" y="1215352"/>
            <a:ext cx="2712069" cy="392482"/>
          </a:xfrm>
        </p:spPr>
        <p:txBody>
          <a:bodyPr>
            <a:noAutofit/>
          </a:bodyPr>
          <a:lstStyle/>
          <a:p>
            <a:r>
              <a:rPr lang="en-US" dirty="0"/>
              <a:t>The calculations of motor sizing, chassis, load  </a:t>
            </a:r>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a:xfrm>
            <a:off x="4878529" y="944725"/>
            <a:ext cx="2277185" cy="392481"/>
          </a:xfrm>
        </p:spPr>
        <p:txBody>
          <a:bodyPr/>
          <a:lstStyle/>
          <a:p>
            <a:r>
              <a:rPr lang="es-ES" sz="1800" b="1" dirty="0"/>
              <a:t>CALCULATIONS</a:t>
            </a:r>
            <a:endParaRPr lang="en-US" sz="1800" b="1" dirty="0"/>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a:xfrm>
            <a:off x="468398" y="893304"/>
            <a:ext cx="973242" cy="781991"/>
          </a:xfrm>
        </p:spPr>
        <p:txBody>
          <a:bodyPr/>
          <a:lstStyle/>
          <a:p>
            <a:r>
              <a:rPr lang="es-ES" dirty="0"/>
              <a:t>01</a:t>
            </a:r>
            <a:endParaRPr lang="en-US" dirty="0"/>
          </a:p>
        </p:txBody>
      </p:sp>
      <p:sp>
        <p:nvSpPr>
          <p:cNvPr id="26" name="Text Placeholder 25">
            <a:extLst>
              <a:ext uri="{FF2B5EF4-FFF2-40B4-BE49-F238E27FC236}">
                <a16:creationId xmlns:a16="http://schemas.microsoft.com/office/drawing/2014/main" id="{9C7B880B-F91A-4FC9-86C5-670D9EB16706}"/>
              </a:ext>
            </a:extLst>
          </p:cNvPr>
          <p:cNvSpPr>
            <a:spLocks noGrp="1"/>
          </p:cNvSpPr>
          <p:nvPr>
            <p:ph type="body" idx="15"/>
          </p:nvPr>
        </p:nvSpPr>
        <p:spPr>
          <a:xfrm>
            <a:off x="1424127" y="2463465"/>
            <a:ext cx="2386904" cy="392482"/>
          </a:xfrm>
        </p:spPr>
        <p:txBody>
          <a:bodyPr>
            <a:noAutofit/>
          </a:bodyPr>
          <a:lstStyle/>
          <a:p>
            <a:r>
              <a:rPr lang="en-US" dirty="0"/>
              <a:t>The parts of each component with sizes </a:t>
            </a:r>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a:xfrm>
            <a:off x="1424127" y="1903881"/>
            <a:ext cx="2907113" cy="720000"/>
          </a:xfrm>
        </p:spPr>
        <p:txBody>
          <a:bodyPr/>
          <a:lstStyle/>
          <a:p>
            <a:r>
              <a:rPr lang="es-ES" sz="2000" dirty="0"/>
              <a:t>MECHANICAL DESIGN</a:t>
            </a:r>
            <a:endParaRPr lang="en-US" sz="2000"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a:xfrm>
            <a:off x="3945398" y="866056"/>
            <a:ext cx="1053129" cy="778351"/>
          </a:xfrm>
        </p:spPr>
        <p:txBody>
          <a:bodyPr/>
          <a:lstStyle/>
          <a:p>
            <a:r>
              <a:rPr lang="es-ES" dirty="0"/>
              <a:t>02</a:t>
            </a:r>
            <a:endParaRPr lang="en-US" dirty="0"/>
          </a:p>
        </p:txBody>
      </p:sp>
      <p:sp>
        <p:nvSpPr>
          <p:cNvPr id="29" name="Text Placeholder 28">
            <a:extLst>
              <a:ext uri="{FF2B5EF4-FFF2-40B4-BE49-F238E27FC236}">
                <a16:creationId xmlns:a16="http://schemas.microsoft.com/office/drawing/2014/main" id="{87F3D26C-5FDD-47D6-895B-6410482882A6}"/>
              </a:ext>
            </a:extLst>
          </p:cNvPr>
          <p:cNvSpPr>
            <a:spLocks noGrp="1"/>
          </p:cNvSpPr>
          <p:nvPr>
            <p:ph type="body" idx="18"/>
          </p:nvPr>
        </p:nvSpPr>
        <p:spPr>
          <a:xfrm>
            <a:off x="5032320" y="3436937"/>
            <a:ext cx="2386904" cy="392482"/>
          </a:xfrm>
        </p:spPr>
        <p:txBody>
          <a:bodyPr>
            <a:noAutofit/>
          </a:bodyPr>
          <a:lstStyle/>
          <a:p>
            <a:r>
              <a:rPr lang="en-US" dirty="0"/>
              <a:t>The simulation of the robot on </a:t>
            </a:r>
            <a:r>
              <a:rPr lang="en-US" dirty="0" err="1"/>
              <a:t>RVz</a:t>
            </a:r>
            <a:endParaRPr lang="en-US" dirty="0"/>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a:xfrm>
            <a:off x="5023865" y="3067784"/>
            <a:ext cx="2323406" cy="292773"/>
          </a:xfrm>
        </p:spPr>
        <p:txBody>
          <a:bodyPr/>
          <a:lstStyle/>
          <a:p>
            <a:r>
              <a:rPr lang="es-ES" sz="2000" dirty="0"/>
              <a:t>SIMULATION</a:t>
            </a:r>
            <a:r>
              <a:rPr lang="es-ES" dirty="0"/>
              <a:t> </a:t>
            </a:r>
            <a:endParaRPr lang="en-US"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a:xfrm>
            <a:off x="3964635" y="1885801"/>
            <a:ext cx="1131057" cy="751521"/>
          </a:xfrm>
        </p:spPr>
        <p:txBody>
          <a:bodyPr/>
          <a:lstStyle/>
          <a:p>
            <a:r>
              <a:rPr lang="es-ES" dirty="0"/>
              <a:t>04</a:t>
            </a:r>
            <a:endParaRPr lang="en-US" dirty="0"/>
          </a:p>
        </p:txBody>
      </p:sp>
      <p:sp>
        <p:nvSpPr>
          <p:cNvPr id="32" name="Text Placeholder 31">
            <a:extLst>
              <a:ext uri="{FF2B5EF4-FFF2-40B4-BE49-F238E27FC236}">
                <a16:creationId xmlns:a16="http://schemas.microsoft.com/office/drawing/2014/main" id="{A70A3006-9C5B-4807-BEEB-2E881D2BF404}"/>
              </a:ext>
            </a:extLst>
          </p:cNvPr>
          <p:cNvSpPr>
            <a:spLocks noGrp="1"/>
          </p:cNvSpPr>
          <p:nvPr>
            <p:ph type="body" idx="21"/>
          </p:nvPr>
        </p:nvSpPr>
        <p:spPr>
          <a:xfrm>
            <a:off x="4992116" y="2517589"/>
            <a:ext cx="2386904" cy="392482"/>
          </a:xfrm>
        </p:spPr>
        <p:txBody>
          <a:bodyPr>
            <a:noAutofit/>
          </a:bodyPr>
          <a:lstStyle/>
          <a:p>
            <a:r>
              <a:rPr lang="en-US" dirty="0"/>
              <a:t>Components of the circuit and the main circuit</a:t>
            </a:r>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a:xfrm>
            <a:off x="4985899" y="1939543"/>
            <a:ext cx="2323406" cy="654143"/>
          </a:xfrm>
        </p:spPr>
        <p:txBody>
          <a:bodyPr/>
          <a:lstStyle/>
          <a:p>
            <a:r>
              <a:rPr lang="es-ES" sz="2000" dirty="0"/>
              <a:t>ELECTRICAL CIRCUIT</a:t>
            </a:r>
            <a:endParaRPr lang="en-US" sz="2000"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a:xfrm>
            <a:off x="469279" y="1844595"/>
            <a:ext cx="1097547" cy="735226"/>
          </a:xfrm>
        </p:spPr>
        <p:txBody>
          <a:bodyPr/>
          <a:lstStyle/>
          <a:p>
            <a:r>
              <a:rPr lang="es-ES" dirty="0"/>
              <a:t>03</a:t>
            </a:r>
            <a:endParaRPr lang="en-US" dirty="0"/>
          </a:p>
        </p:txBody>
      </p:sp>
      <p:cxnSp>
        <p:nvCxnSpPr>
          <p:cNvPr id="18" name="Conector recto 17">
            <a:extLst>
              <a:ext uri="{FF2B5EF4-FFF2-40B4-BE49-F238E27FC236}">
                <a16:creationId xmlns:a16="http://schemas.microsoft.com/office/drawing/2014/main" id="{4FA892FC-A0B0-310D-CE89-445399844F73}"/>
              </a:ext>
            </a:extLst>
          </p:cNvPr>
          <p:cNvCxnSpPr>
            <a:cxnSpLocks/>
          </p:cNvCxnSpPr>
          <p:nvPr/>
        </p:nvCxnSpPr>
        <p:spPr>
          <a:xfrm>
            <a:off x="465324" y="838951"/>
            <a:ext cx="5309294"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Conector recto 18">
            <a:extLst>
              <a:ext uri="{FF2B5EF4-FFF2-40B4-BE49-F238E27FC236}">
                <a16:creationId xmlns:a16="http://schemas.microsoft.com/office/drawing/2014/main" id="{5AB3A238-8CE9-B066-F8E0-423D6895AF90}"/>
              </a:ext>
            </a:extLst>
          </p:cNvPr>
          <p:cNvCxnSpPr>
            <a:cxnSpLocks/>
          </p:cNvCxnSpPr>
          <p:nvPr/>
        </p:nvCxnSpPr>
        <p:spPr>
          <a:xfrm flipV="1">
            <a:off x="465324" y="186813"/>
            <a:ext cx="3076" cy="954152"/>
          </a:xfrm>
          <a:prstGeom prst="line">
            <a:avLst/>
          </a:prstGeom>
        </p:spPr>
        <p:style>
          <a:lnRef idx="3">
            <a:schemeClr val="dk1"/>
          </a:lnRef>
          <a:fillRef idx="0">
            <a:schemeClr val="dk1"/>
          </a:fillRef>
          <a:effectRef idx="2">
            <a:schemeClr val="dk1"/>
          </a:effectRef>
          <a:fontRef idx="minor">
            <a:schemeClr val="tx1"/>
          </a:fontRef>
        </p:style>
      </p:cxnSp>
      <p:cxnSp>
        <p:nvCxnSpPr>
          <p:cNvPr id="2" name="Conector recto 17">
            <a:extLst>
              <a:ext uri="{FF2B5EF4-FFF2-40B4-BE49-F238E27FC236}">
                <a16:creationId xmlns:a16="http://schemas.microsoft.com/office/drawing/2014/main" id="{273DB270-97A6-41E7-7957-A26005F391D7}"/>
              </a:ext>
            </a:extLst>
          </p:cNvPr>
          <p:cNvCxnSpPr>
            <a:cxnSpLocks/>
          </p:cNvCxnSpPr>
          <p:nvPr/>
        </p:nvCxnSpPr>
        <p:spPr>
          <a:xfrm>
            <a:off x="505363" y="1742741"/>
            <a:ext cx="8029037" cy="0"/>
          </a:xfrm>
          <a:prstGeom prst="line">
            <a:avLst/>
          </a:prstGeom>
          <a:ln/>
        </p:spPr>
        <p:style>
          <a:lnRef idx="3">
            <a:schemeClr val="dk1"/>
          </a:lnRef>
          <a:fillRef idx="0">
            <a:schemeClr val="dk1"/>
          </a:fillRef>
          <a:effectRef idx="2">
            <a:schemeClr val="dk1"/>
          </a:effectRef>
          <a:fontRef idx="minor">
            <a:schemeClr val="tx1"/>
          </a:fontRef>
        </p:style>
      </p:cxnSp>
      <p:cxnSp>
        <p:nvCxnSpPr>
          <p:cNvPr id="6" name="Conector recto 17">
            <a:extLst>
              <a:ext uri="{FF2B5EF4-FFF2-40B4-BE49-F238E27FC236}">
                <a16:creationId xmlns:a16="http://schemas.microsoft.com/office/drawing/2014/main" id="{FFD91A93-94C0-EE60-C540-6A6A144CCF27}"/>
              </a:ext>
            </a:extLst>
          </p:cNvPr>
          <p:cNvCxnSpPr>
            <a:cxnSpLocks/>
          </p:cNvCxnSpPr>
          <p:nvPr/>
        </p:nvCxnSpPr>
        <p:spPr>
          <a:xfrm>
            <a:off x="515644" y="2988927"/>
            <a:ext cx="8029037" cy="0"/>
          </a:xfrm>
          <a:prstGeom prst="line">
            <a:avLst/>
          </a:prstGeom>
          <a:ln/>
        </p:spPr>
        <p:style>
          <a:lnRef idx="3">
            <a:schemeClr val="dk1"/>
          </a:lnRef>
          <a:fillRef idx="0">
            <a:schemeClr val="dk1"/>
          </a:fillRef>
          <a:effectRef idx="2">
            <a:schemeClr val="dk1"/>
          </a:effectRef>
          <a:fontRef idx="minor">
            <a:schemeClr val="tx1"/>
          </a:fontRef>
        </p:style>
      </p:cxnSp>
      <p:sp>
        <p:nvSpPr>
          <p:cNvPr id="7" name="Text Placeholder 33">
            <a:extLst>
              <a:ext uri="{FF2B5EF4-FFF2-40B4-BE49-F238E27FC236}">
                <a16:creationId xmlns:a16="http://schemas.microsoft.com/office/drawing/2014/main" id="{5FE06819-D006-2915-E4FA-CD93D9353775}"/>
              </a:ext>
            </a:extLst>
          </p:cNvPr>
          <p:cNvSpPr txBox="1">
            <a:spLocks/>
          </p:cNvSpPr>
          <p:nvPr/>
        </p:nvSpPr>
        <p:spPr>
          <a:xfrm>
            <a:off x="430976" y="3060770"/>
            <a:ext cx="1174152" cy="781989"/>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5400" kern="1200">
                <a:solidFill>
                  <a:schemeClr val="tx1"/>
                </a:solidFill>
                <a:latin typeface="Montserrat SemiBold" panose="000007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05</a:t>
            </a:r>
            <a:endParaRPr lang="en-US" dirty="0"/>
          </a:p>
        </p:txBody>
      </p:sp>
      <p:sp>
        <p:nvSpPr>
          <p:cNvPr id="8" name="Text Placeholder 32">
            <a:extLst>
              <a:ext uri="{FF2B5EF4-FFF2-40B4-BE49-F238E27FC236}">
                <a16:creationId xmlns:a16="http://schemas.microsoft.com/office/drawing/2014/main" id="{65BBE8F2-A819-3FC8-5EFF-01AE9EEA53E6}"/>
              </a:ext>
            </a:extLst>
          </p:cNvPr>
          <p:cNvSpPr txBox="1">
            <a:spLocks/>
          </p:cNvSpPr>
          <p:nvPr/>
        </p:nvSpPr>
        <p:spPr>
          <a:xfrm>
            <a:off x="1424127" y="3107578"/>
            <a:ext cx="2336787" cy="398708"/>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500" kern="1200">
                <a:solidFill>
                  <a:schemeClr val="tx1"/>
                </a:solidFill>
                <a:latin typeface="Montserrat SemiBold" panose="000007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sz="2000" dirty="0"/>
              <a:t>NAVIGATION</a:t>
            </a:r>
            <a:endParaRPr lang="en-US" sz="2000" dirty="0"/>
          </a:p>
        </p:txBody>
      </p:sp>
      <p:sp>
        <p:nvSpPr>
          <p:cNvPr id="9" name="Text Placeholder 31">
            <a:extLst>
              <a:ext uri="{FF2B5EF4-FFF2-40B4-BE49-F238E27FC236}">
                <a16:creationId xmlns:a16="http://schemas.microsoft.com/office/drawing/2014/main" id="{6C3D934B-D705-6259-2A59-4EE3EDD92BCB}"/>
              </a:ext>
            </a:extLst>
          </p:cNvPr>
          <p:cNvSpPr txBox="1">
            <a:spLocks/>
          </p:cNvSpPr>
          <p:nvPr/>
        </p:nvSpPr>
        <p:spPr>
          <a:xfrm>
            <a:off x="1424650" y="3388924"/>
            <a:ext cx="2150585" cy="606484"/>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Lato" panose="020B06040202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nSpc>
                <a:spcPct val="100000"/>
              </a:lnSpc>
            </a:pPr>
            <a:r>
              <a:rPr lang="en-US" dirty="0"/>
              <a:t>Robot Navigation Process</a:t>
            </a:r>
          </a:p>
          <a:p>
            <a:endParaRPr lang="en-US" dirty="0"/>
          </a:p>
        </p:txBody>
      </p:sp>
      <p:sp>
        <p:nvSpPr>
          <p:cNvPr id="10" name="Text Placeholder 30">
            <a:extLst>
              <a:ext uri="{FF2B5EF4-FFF2-40B4-BE49-F238E27FC236}">
                <a16:creationId xmlns:a16="http://schemas.microsoft.com/office/drawing/2014/main" id="{7A7B055B-E9E8-7CA9-A64B-C1DD9760A26D}"/>
              </a:ext>
            </a:extLst>
          </p:cNvPr>
          <p:cNvSpPr txBox="1">
            <a:spLocks/>
          </p:cNvSpPr>
          <p:nvPr/>
        </p:nvSpPr>
        <p:spPr>
          <a:xfrm>
            <a:off x="3948958" y="3055804"/>
            <a:ext cx="1214729" cy="781990"/>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5400" kern="1200">
                <a:solidFill>
                  <a:schemeClr val="tx1"/>
                </a:solidFill>
                <a:latin typeface="Montserrat SemiBold" panose="000007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06</a:t>
            </a:r>
            <a:endParaRPr lang="en-US" dirty="0"/>
          </a:p>
        </p:txBody>
      </p:sp>
      <p:sp>
        <p:nvSpPr>
          <p:cNvPr id="11" name="Text Placeholder 29">
            <a:extLst>
              <a:ext uri="{FF2B5EF4-FFF2-40B4-BE49-F238E27FC236}">
                <a16:creationId xmlns:a16="http://schemas.microsoft.com/office/drawing/2014/main" id="{F114064F-8CFB-D077-60D5-CC03BBE43CBF}"/>
              </a:ext>
            </a:extLst>
          </p:cNvPr>
          <p:cNvSpPr txBox="1">
            <a:spLocks/>
          </p:cNvSpPr>
          <p:nvPr/>
        </p:nvSpPr>
        <p:spPr>
          <a:xfrm>
            <a:off x="1464253" y="4053741"/>
            <a:ext cx="2323406"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500" kern="1200">
                <a:solidFill>
                  <a:schemeClr val="tx1"/>
                </a:solidFill>
                <a:latin typeface="Montserrat SemiBold" panose="000007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sz="2000" dirty="0"/>
              <a:t>SOFTWARE</a:t>
            </a:r>
            <a:endParaRPr lang="en-US" sz="2000" dirty="0"/>
          </a:p>
        </p:txBody>
      </p:sp>
      <p:sp>
        <p:nvSpPr>
          <p:cNvPr id="12" name="Text Placeholder 28">
            <a:extLst>
              <a:ext uri="{FF2B5EF4-FFF2-40B4-BE49-F238E27FC236}">
                <a16:creationId xmlns:a16="http://schemas.microsoft.com/office/drawing/2014/main" id="{4FAB357A-5272-CA18-4C23-1847E41A387A}"/>
              </a:ext>
            </a:extLst>
          </p:cNvPr>
          <p:cNvSpPr txBox="1">
            <a:spLocks/>
          </p:cNvSpPr>
          <p:nvPr/>
        </p:nvSpPr>
        <p:spPr>
          <a:xfrm>
            <a:off x="1464253" y="4320102"/>
            <a:ext cx="2386904"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Lato" panose="020B06040202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nSpc>
                <a:spcPct val="100000"/>
              </a:lnSpc>
            </a:pPr>
            <a:r>
              <a:rPr lang="en-US" dirty="0"/>
              <a:t>Arduino, ESP32 and Raspberry Pi </a:t>
            </a:r>
          </a:p>
        </p:txBody>
      </p:sp>
      <p:cxnSp>
        <p:nvCxnSpPr>
          <p:cNvPr id="13" name="Conector recto 17">
            <a:extLst>
              <a:ext uri="{FF2B5EF4-FFF2-40B4-BE49-F238E27FC236}">
                <a16:creationId xmlns:a16="http://schemas.microsoft.com/office/drawing/2014/main" id="{944C7925-8BFD-1E41-6E74-91352240931E}"/>
              </a:ext>
            </a:extLst>
          </p:cNvPr>
          <p:cNvCxnSpPr>
            <a:cxnSpLocks/>
          </p:cNvCxnSpPr>
          <p:nvPr/>
        </p:nvCxnSpPr>
        <p:spPr>
          <a:xfrm>
            <a:off x="3966672" y="838951"/>
            <a:ext cx="19689" cy="3810421"/>
          </a:xfrm>
          <a:prstGeom prst="line">
            <a:avLst/>
          </a:prstGeom>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87B33177-69C6-D17D-B1E0-114078C7089B}"/>
              </a:ext>
            </a:extLst>
          </p:cNvPr>
          <p:cNvSpPr txBox="1"/>
          <p:nvPr/>
        </p:nvSpPr>
        <p:spPr>
          <a:xfrm>
            <a:off x="1266077" y="940150"/>
            <a:ext cx="2085067" cy="646331"/>
          </a:xfrm>
          <a:prstGeom prst="rect">
            <a:avLst/>
          </a:prstGeom>
          <a:noFill/>
        </p:spPr>
        <p:txBody>
          <a:bodyPr wrap="square">
            <a:spAutoFit/>
          </a:bodyPr>
          <a:lstStyle/>
          <a:p>
            <a:r>
              <a:rPr lang="en-US" sz="1800" dirty="0">
                <a:latin typeface="Montserrat SemiBold" panose="00000700000000000000" pitchFamily="2" charset="0"/>
              </a:rPr>
              <a:t>INTRODUCTION</a:t>
            </a:r>
          </a:p>
          <a:p>
            <a:endParaRPr lang="en-US" dirty="0"/>
          </a:p>
        </p:txBody>
      </p:sp>
      <p:sp>
        <p:nvSpPr>
          <p:cNvPr id="20" name="Text Placeholder 15">
            <a:extLst>
              <a:ext uri="{FF2B5EF4-FFF2-40B4-BE49-F238E27FC236}">
                <a16:creationId xmlns:a16="http://schemas.microsoft.com/office/drawing/2014/main" id="{661218DB-8ED9-A099-AB87-EBC004EDC662}"/>
              </a:ext>
            </a:extLst>
          </p:cNvPr>
          <p:cNvSpPr txBox="1">
            <a:spLocks/>
          </p:cNvSpPr>
          <p:nvPr/>
        </p:nvSpPr>
        <p:spPr>
          <a:xfrm>
            <a:off x="1266077" y="1229330"/>
            <a:ext cx="2386904" cy="39248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Lato" panose="020B0604020202020204" pitchFamily="34"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dirty="0"/>
              <a:t>Introduction of Robot and Objective</a:t>
            </a:r>
          </a:p>
        </p:txBody>
      </p:sp>
      <p:cxnSp>
        <p:nvCxnSpPr>
          <p:cNvPr id="35" name="Conector recto 17">
            <a:extLst>
              <a:ext uri="{FF2B5EF4-FFF2-40B4-BE49-F238E27FC236}">
                <a16:creationId xmlns:a16="http://schemas.microsoft.com/office/drawing/2014/main" id="{8185446A-FD3E-AF22-5625-2C0830790535}"/>
              </a:ext>
            </a:extLst>
          </p:cNvPr>
          <p:cNvCxnSpPr>
            <a:cxnSpLocks/>
          </p:cNvCxnSpPr>
          <p:nvPr/>
        </p:nvCxnSpPr>
        <p:spPr>
          <a:xfrm>
            <a:off x="449781" y="3934957"/>
            <a:ext cx="3536580" cy="0"/>
          </a:xfrm>
          <a:prstGeom prst="line">
            <a:avLst/>
          </a:prstGeom>
          <a:ln/>
        </p:spPr>
        <p:style>
          <a:lnRef idx="3">
            <a:schemeClr val="dk1"/>
          </a:lnRef>
          <a:fillRef idx="0">
            <a:schemeClr val="dk1"/>
          </a:fillRef>
          <a:effectRef idx="2">
            <a:schemeClr val="dk1"/>
          </a:effectRef>
          <a:fontRef idx="minor">
            <a:schemeClr val="tx1"/>
          </a:fontRef>
        </p:style>
      </p:cxnSp>
      <p:sp>
        <p:nvSpPr>
          <p:cNvPr id="39" name="Text Placeholder 30">
            <a:extLst>
              <a:ext uri="{FF2B5EF4-FFF2-40B4-BE49-F238E27FC236}">
                <a16:creationId xmlns:a16="http://schemas.microsoft.com/office/drawing/2014/main" id="{BE0ED5D5-A719-885A-4672-14491FB90C0B}"/>
              </a:ext>
            </a:extLst>
          </p:cNvPr>
          <p:cNvSpPr txBox="1">
            <a:spLocks/>
          </p:cNvSpPr>
          <p:nvPr/>
        </p:nvSpPr>
        <p:spPr>
          <a:xfrm>
            <a:off x="413924" y="3972634"/>
            <a:ext cx="1214729" cy="781990"/>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5400" kern="1200">
                <a:solidFill>
                  <a:schemeClr val="tx1"/>
                </a:solidFill>
                <a:latin typeface="Montserrat SemiBold" panose="000007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Lato" panose="020B0604020202020204" pitchFamily="34"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Lato" panose="020B0604020202020204" pitchFamily="34"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Lato" panose="020B0604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s-ES" dirty="0"/>
              <a:t>07</a:t>
            </a:r>
            <a:endParaRPr lang="en-US" dirty="0"/>
          </a:p>
        </p:txBody>
      </p:sp>
      <p:sp>
        <p:nvSpPr>
          <p:cNvPr id="44" name="Rectángulo 6">
            <a:extLst>
              <a:ext uri="{FF2B5EF4-FFF2-40B4-BE49-F238E27FC236}">
                <a16:creationId xmlns:a16="http://schemas.microsoft.com/office/drawing/2014/main" id="{33B88261-3ED8-DA41-0430-1B59C20C8B34}"/>
              </a:ext>
            </a:extLst>
          </p:cNvPr>
          <p:cNvSpPr/>
          <p:nvPr/>
        </p:nvSpPr>
        <p:spPr>
          <a:xfrm>
            <a:off x="8123589" y="430335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Tree>
    <p:extLst>
      <p:ext uri="{BB962C8B-B14F-4D97-AF65-F5344CB8AC3E}">
        <p14:creationId xmlns:p14="http://schemas.microsoft.com/office/powerpoint/2010/main" val="16549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4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1000"/>
                                        <p:tgtEl>
                                          <p:spTgt spid="21">
                                            <p:txEl>
                                              <p:pRg st="0" end="0"/>
                                            </p:txEl>
                                          </p:spTgt>
                                        </p:tgtEl>
                                      </p:cBhvr>
                                    </p:animEffect>
                                    <p:anim calcmode="lin" valueType="num">
                                      <p:cBhvr>
                                        <p:cTn id="2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1000"/>
                                        <p:tgtEl>
                                          <p:spTgt spid="28">
                                            <p:txEl>
                                              <p:pRg st="0" end="0"/>
                                            </p:txEl>
                                          </p:spTgt>
                                        </p:tgtEl>
                                      </p:cBhvr>
                                    </p:animEffect>
                                    <p:anim calcmode="lin" valueType="num">
                                      <p:cBhvr>
                                        <p:cTn id="49"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fade">
                                      <p:cBhvr>
                                        <p:cTn id="55" dur="1000"/>
                                        <p:tgtEl>
                                          <p:spTgt spid="17">
                                            <p:txEl>
                                              <p:pRg st="0" end="0"/>
                                            </p:txEl>
                                          </p:spTgt>
                                        </p:tgtEl>
                                      </p:cBhvr>
                                    </p:animEffect>
                                    <p:anim calcmode="lin" valueType="num">
                                      <p:cBhvr>
                                        <p:cTn id="5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6">
                                            <p:txEl>
                                              <p:pRg st="0" end="0"/>
                                            </p:txEl>
                                          </p:spTgt>
                                        </p:tgtEl>
                                        <p:attrNameLst>
                                          <p:attrName>style.visibility</p:attrName>
                                        </p:attrNameLst>
                                      </p:cBhvr>
                                      <p:to>
                                        <p:strVal val="visible"/>
                                      </p:to>
                                    </p:set>
                                    <p:animEffect transition="in" filter="fade">
                                      <p:cBhvr>
                                        <p:cTn id="62" dur="1000"/>
                                        <p:tgtEl>
                                          <p:spTgt spid="16">
                                            <p:txEl>
                                              <p:pRg st="0" end="0"/>
                                            </p:txEl>
                                          </p:spTgt>
                                        </p:tgtEl>
                                      </p:cBhvr>
                                    </p:animEffect>
                                    <p:anim calcmode="lin" valueType="num">
                                      <p:cBhvr>
                                        <p:cTn id="6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4">
                                            <p:txEl>
                                              <p:pRg st="0" end="0"/>
                                            </p:txEl>
                                          </p:spTgt>
                                        </p:tgtEl>
                                        <p:attrNameLst>
                                          <p:attrName>style.visibility</p:attrName>
                                        </p:attrNameLst>
                                      </p:cBhvr>
                                      <p:to>
                                        <p:strVal val="visible"/>
                                      </p:to>
                                    </p:set>
                                    <p:animEffect transition="in" filter="fade">
                                      <p:cBhvr>
                                        <p:cTn id="75" dur="1000"/>
                                        <p:tgtEl>
                                          <p:spTgt spid="34">
                                            <p:txEl>
                                              <p:pRg st="0" end="0"/>
                                            </p:txEl>
                                          </p:spTgt>
                                        </p:tgtEl>
                                      </p:cBhvr>
                                    </p:animEffect>
                                    <p:anim calcmode="lin" valueType="num">
                                      <p:cBhvr>
                                        <p:cTn id="76"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7"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fade">
                                      <p:cBhvr>
                                        <p:cTn id="82" dur="1000"/>
                                        <p:tgtEl>
                                          <p:spTgt spid="27">
                                            <p:txEl>
                                              <p:pRg st="0" end="0"/>
                                            </p:txEl>
                                          </p:spTgt>
                                        </p:tgtEl>
                                      </p:cBhvr>
                                    </p:animEffect>
                                    <p:anim calcmode="lin" valueType="num">
                                      <p:cBhvr>
                                        <p:cTn id="83"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6">
                                            <p:txEl>
                                              <p:pRg st="0" end="0"/>
                                            </p:txEl>
                                          </p:spTgt>
                                        </p:tgtEl>
                                        <p:attrNameLst>
                                          <p:attrName>style.visibility</p:attrName>
                                        </p:attrNameLst>
                                      </p:cBhvr>
                                      <p:to>
                                        <p:strVal val="visible"/>
                                      </p:to>
                                    </p:set>
                                    <p:animEffect transition="in" filter="fade">
                                      <p:cBhvr>
                                        <p:cTn id="89" dur="1000"/>
                                        <p:tgtEl>
                                          <p:spTgt spid="26">
                                            <p:txEl>
                                              <p:pRg st="0" end="0"/>
                                            </p:txEl>
                                          </p:spTgt>
                                        </p:tgtEl>
                                      </p:cBhvr>
                                    </p:animEffect>
                                    <p:anim calcmode="lin" valueType="num">
                                      <p:cBhvr>
                                        <p:cTn id="9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1"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1">
                                            <p:txEl>
                                              <p:pRg st="0" end="0"/>
                                            </p:txEl>
                                          </p:spTgt>
                                        </p:tgtEl>
                                        <p:attrNameLst>
                                          <p:attrName>style.visibility</p:attrName>
                                        </p:attrNameLst>
                                      </p:cBhvr>
                                      <p:to>
                                        <p:strVal val="visible"/>
                                      </p:to>
                                    </p:set>
                                    <p:animEffect transition="in" filter="fade">
                                      <p:cBhvr>
                                        <p:cTn id="96" dur="1000"/>
                                        <p:tgtEl>
                                          <p:spTgt spid="31">
                                            <p:txEl>
                                              <p:pRg st="0" end="0"/>
                                            </p:txEl>
                                          </p:spTgt>
                                        </p:tgtEl>
                                      </p:cBhvr>
                                    </p:animEffect>
                                    <p:anim calcmode="lin" valueType="num">
                                      <p:cBhvr>
                                        <p:cTn id="9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33">
                                            <p:txEl>
                                              <p:pRg st="0" end="0"/>
                                            </p:txEl>
                                          </p:spTgt>
                                        </p:tgtEl>
                                        <p:attrNameLst>
                                          <p:attrName>style.visibility</p:attrName>
                                        </p:attrNameLst>
                                      </p:cBhvr>
                                      <p:to>
                                        <p:strVal val="visible"/>
                                      </p:to>
                                    </p:set>
                                    <p:animEffect transition="in" filter="fade">
                                      <p:cBhvr>
                                        <p:cTn id="103" dur="1000"/>
                                        <p:tgtEl>
                                          <p:spTgt spid="33">
                                            <p:txEl>
                                              <p:pRg st="0" end="0"/>
                                            </p:txEl>
                                          </p:spTgt>
                                        </p:tgtEl>
                                      </p:cBhvr>
                                    </p:animEffect>
                                    <p:anim calcmode="lin" valueType="num">
                                      <p:cBhvr>
                                        <p:cTn id="104"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32">
                                            <p:txEl>
                                              <p:pRg st="0" end="0"/>
                                            </p:txEl>
                                          </p:spTgt>
                                        </p:tgtEl>
                                        <p:attrNameLst>
                                          <p:attrName>style.visibility</p:attrName>
                                        </p:attrNameLst>
                                      </p:cBhvr>
                                      <p:to>
                                        <p:strVal val="visible"/>
                                      </p:to>
                                    </p:set>
                                    <p:animEffect transition="in" filter="fade">
                                      <p:cBhvr>
                                        <p:cTn id="110" dur="1000"/>
                                        <p:tgtEl>
                                          <p:spTgt spid="32">
                                            <p:txEl>
                                              <p:pRg st="0" end="0"/>
                                            </p:txEl>
                                          </p:spTgt>
                                        </p:tgtEl>
                                      </p:cBhvr>
                                    </p:animEffect>
                                    <p:anim calcmode="lin" valueType="num">
                                      <p:cBhvr>
                                        <p:cTn id="111"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12"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6"/>
                                        </p:tgtEl>
                                        <p:attrNameLst>
                                          <p:attrName>style.visibility</p:attrName>
                                        </p:attrNameLst>
                                      </p:cBhvr>
                                      <p:to>
                                        <p:strVal val="visible"/>
                                      </p:to>
                                    </p:set>
                                    <p:anim calcmode="lin" valueType="num">
                                      <p:cBhvr additive="base">
                                        <p:cTn id="117" dur="500" fill="hold"/>
                                        <p:tgtEl>
                                          <p:spTgt spid="6"/>
                                        </p:tgtEl>
                                        <p:attrNameLst>
                                          <p:attrName>ppt_x</p:attrName>
                                        </p:attrNameLst>
                                      </p:cBhvr>
                                      <p:tavLst>
                                        <p:tav tm="0">
                                          <p:val>
                                            <p:strVal val="#ppt_x"/>
                                          </p:val>
                                        </p:tav>
                                        <p:tav tm="100000">
                                          <p:val>
                                            <p:strVal val="#ppt_x"/>
                                          </p:val>
                                        </p:tav>
                                      </p:tavLst>
                                    </p:anim>
                                    <p:anim calcmode="lin" valueType="num">
                                      <p:cBhvr additive="base">
                                        <p:cTn id="1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7"/>
                                        </p:tgtEl>
                                        <p:attrNameLst>
                                          <p:attrName>style.visibility</p:attrName>
                                        </p:attrNameLst>
                                      </p:cBhvr>
                                      <p:to>
                                        <p:strVal val="visible"/>
                                      </p:to>
                                    </p:set>
                                    <p:animEffect transition="in" filter="fade">
                                      <p:cBhvr>
                                        <p:cTn id="123" dur="1000"/>
                                        <p:tgtEl>
                                          <p:spTgt spid="7"/>
                                        </p:tgtEl>
                                      </p:cBhvr>
                                    </p:animEffect>
                                    <p:anim calcmode="lin" valueType="num">
                                      <p:cBhvr>
                                        <p:cTn id="124" dur="1000" fill="hold"/>
                                        <p:tgtEl>
                                          <p:spTgt spid="7"/>
                                        </p:tgtEl>
                                        <p:attrNameLst>
                                          <p:attrName>ppt_x</p:attrName>
                                        </p:attrNameLst>
                                      </p:cBhvr>
                                      <p:tavLst>
                                        <p:tav tm="0">
                                          <p:val>
                                            <p:strVal val="#ppt_x"/>
                                          </p:val>
                                        </p:tav>
                                        <p:tav tm="100000">
                                          <p:val>
                                            <p:strVal val="#ppt_x"/>
                                          </p:val>
                                        </p:tav>
                                      </p:tavLst>
                                    </p:anim>
                                    <p:anim calcmode="lin" valueType="num">
                                      <p:cBhvr>
                                        <p:cTn id="1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8"/>
                                        </p:tgtEl>
                                        <p:attrNameLst>
                                          <p:attrName>style.visibility</p:attrName>
                                        </p:attrNameLst>
                                      </p:cBhvr>
                                      <p:to>
                                        <p:strVal val="visible"/>
                                      </p:to>
                                    </p:set>
                                    <p:animEffect transition="in" filter="fade">
                                      <p:cBhvr>
                                        <p:cTn id="130" dur="1000"/>
                                        <p:tgtEl>
                                          <p:spTgt spid="8"/>
                                        </p:tgtEl>
                                      </p:cBhvr>
                                    </p:animEffect>
                                    <p:anim calcmode="lin" valueType="num">
                                      <p:cBhvr>
                                        <p:cTn id="131" dur="1000" fill="hold"/>
                                        <p:tgtEl>
                                          <p:spTgt spid="8"/>
                                        </p:tgtEl>
                                        <p:attrNameLst>
                                          <p:attrName>ppt_x</p:attrName>
                                        </p:attrNameLst>
                                      </p:cBhvr>
                                      <p:tavLst>
                                        <p:tav tm="0">
                                          <p:val>
                                            <p:strVal val="#ppt_x"/>
                                          </p:val>
                                        </p:tav>
                                        <p:tav tm="100000">
                                          <p:val>
                                            <p:strVal val="#ppt_x"/>
                                          </p:val>
                                        </p:tav>
                                      </p:tavLst>
                                    </p:anim>
                                    <p:anim calcmode="lin" valueType="num">
                                      <p:cBhvr>
                                        <p:cTn id="1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9"/>
                                        </p:tgtEl>
                                        <p:attrNameLst>
                                          <p:attrName>style.visibility</p:attrName>
                                        </p:attrNameLst>
                                      </p:cBhvr>
                                      <p:to>
                                        <p:strVal val="visible"/>
                                      </p:to>
                                    </p:set>
                                    <p:animEffect transition="in" filter="fade">
                                      <p:cBhvr>
                                        <p:cTn id="137" dur="1000"/>
                                        <p:tgtEl>
                                          <p:spTgt spid="9"/>
                                        </p:tgtEl>
                                      </p:cBhvr>
                                    </p:animEffect>
                                    <p:anim calcmode="lin" valueType="num">
                                      <p:cBhvr>
                                        <p:cTn id="138" dur="1000" fill="hold"/>
                                        <p:tgtEl>
                                          <p:spTgt spid="9"/>
                                        </p:tgtEl>
                                        <p:attrNameLst>
                                          <p:attrName>ppt_x</p:attrName>
                                        </p:attrNameLst>
                                      </p:cBhvr>
                                      <p:tavLst>
                                        <p:tav tm="0">
                                          <p:val>
                                            <p:strVal val="#ppt_x"/>
                                          </p:val>
                                        </p:tav>
                                        <p:tav tm="100000">
                                          <p:val>
                                            <p:strVal val="#ppt_x"/>
                                          </p:val>
                                        </p:tav>
                                      </p:tavLst>
                                    </p:anim>
                                    <p:anim calcmode="lin" valueType="num">
                                      <p:cBhvr>
                                        <p:cTn id="1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10"/>
                                        </p:tgtEl>
                                        <p:attrNameLst>
                                          <p:attrName>style.visibility</p:attrName>
                                        </p:attrNameLst>
                                      </p:cBhvr>
                                      <p:to>
                                        <p:strVal val="visible"/>
                                      </p:to>
                                    </p:set>
                                    <p:animEffect transition="in" filter="fade">
                                      <p:cBhvr>
                                        <p:cTn id="144" dur="1000"/>
                                        <p:tgtEl>
                                          <p:spTgt spid="10"/>
                                        </p:tgtEl>
                                      </p:cBhvr>
                                    </p:animEffect>
                                    <p:anim calcmode="lin" valueType="num">
                                      <p:cBhvr>
                                        <p:cTn id="145" dur="1000" fill="hold"/>
                                        <p:tgtEl>
                                          <p:spTgt spid="10"/>
                                        </p:tgtEl>
                                        <p:attrNameLst>
                                          <p:attrName>ppt_x</p:attrName>
                                        </p:attrNameLst>
                                      </p:cBhvr>
                                      <p:tavLst>
                                        <p:tav tm="0">
                                          <p:val>
                                            <p:strVal val="#ppt_x"/>
                                          </p:val>
                                        </p:tav>
                                        <p:tav tm="100000">
                                          <p:val>
                                            <p:strVal val="#ppt_x"/>
                                          </p:val>
                                        </p:tav>
                                      </p:tavLst>
                                    </p:anim>
                                    <p:anim calcmode="lin" valueType="num">
                                      <p:cBhvr>
                                        <p:cTn id="1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30">
                                            <p:txEl>
                                              <p:pRg st="0" end="0"/>
                                            </p:txEl>
                                          </p:spTgt>
                                        </p:tgtEl>
                                        <p:attrNameLst>
                                          <p:attrName>style.visibility</p:attrName>
                                        </p:attrNameLst>
                                      </p:cBhvr>
                                      <p:to>
                                        <p:strVal val="visible"/>
                                      </p:to>
                                    </p:set>
                                    <p:animEffect transition="in" filter="fade">
                                      <p:cBhvr>
                                        <p:cTn id="151" dur="1000"/>
                                        <p:tgtEl>
                                          <p:spTgt spid="30">
                                            <p:txEl>
                                              <p:pRg st="0" end="0"/>
                                            </p:txEl>
                                          </p:spTgt>
                                        </p:tgtEl>
                                      </p:cBhvr>
                                    </p:animEffect>
                                    <p:anim calcmode="lin" valueType="num">
                                      <p:cBhvr>
                                        <p:cTn id="152"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53"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29">
                                            <p:txEl>
                                              <p:pRg st="0" end="0"/>
                                            </p:txEl>
                                          </p:spTgt>
                                        </p:tgtEl>
                                        <p:attrNameLst>
                                          <p:attrName>style.visibility</p:attrName>
                                        </p:attrNameLst>
                                      </p:cBhvr>
                                      <p:to>
                                        <p:strVal val="visible"/>
                                      </p:to>
                                    </p:set>
                                    <p:animEffect transition="in" filter="fade">
                                      <p:cBhvr>
                                        <p:cTn id="158" dur="1000"/>
                                        <p:tgtEl>
                                          <p:spTgt spid="29">
                                            <p:txEl>
                                              <p:pRg st="0" end="0"/>
                                            </p:txEl>
                                          </p:spTgt>
                                        </p:tgtEl>
                                      </p:cBhvr>
                                    </p:animEffect>
                                    <p:anim calcmode="lin" valueType="num">
                                      <p:cBhvr>
                                        <p:cTn id="159"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60"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 calcmode="lin" valueType="num">
                                      <p:cBhvr additive="base">
                                        <p:cTn id="165" dur="500" fill="hold"/>
                                        <p:tgtEl>
                                          <p:spTgt spid="35"/>
                                        </p:tgtEl>
                                        <p:attrNameLst>
                                          <p:attrName>ppt_x</p:attrName>
                                        </p:attrNameLst>
                                      </p:cBhvr>
                                      <p:tavLst>
                                        <p:tav tm="0">
                                          <p:val>
                                            <p:strVal val="#ppt_x"/>
                                          </p:val>
                                        </p:tav>
                                        <p:tav tm="100000">
                                          <p:val>
                                            <p:strVal val="#ppt_x"/>
                                          </p:val>
                                        </p:tav>
                                      </p:tavLst>
                                    </p:anim>
                                    <p:anim calcmode="lin" valueType="num">
                                      <p:cBhvr additive="base">
                                        <p:cTn id="16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Effect transition="in" filter="fade">
                                      <p:cBhvr>
                                        <p:cTn id="171" dur="1000"/>
                                        <p:tgtEl>
                                          <p:spTgt spid="39"/>
                                        </p:tgtEl>
                                      </p:cBhvr>
                                    </p:animEffect>
                                    <p:anim calcmode="lin" valueType="num">
                                      <p:cBhvr>
                                        <p:cTn id="172" dur="1000" fill="hold"/>
                                        <p:tgtEl>
                                          <p:spTgt spid="39"/>
                                        </p:tgtEl>
                                        <p:attrNameLst>
                                          <p:attrName>ppt_x</p:attrName>
                                        </p:attrNameLst>
                                      </p:cBhvr>
                                      <p:tavLst>
                                        <p:tav tm="0">
                                          <p:val>
                                            <p:strVal val="#ppt_x"/>
                                          </p:val>
                                        </p:tav>
                                        <p:tav tm="100000">
                                          <p:val>
                                            <p:strVal val="#ppt_x"/>
                                          </p:val>
                                        </p:tav>
                                      </p:tavLst>
                                    </p:anim>
                                    <p:anim calcmode="lin" valueType="num">
                                      <p:cBhvr>
                                        <p:cTn id="17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42" presetClass="entr" presetSubtype="0" fill="hold" grpId="0" nodeType="clickEffect">
                                  <p:stCondLst>
                                    <p:cond delay="0"/>
                                  </p:stCondLst>
                                  <p:childTnLst>
                                    <p:set>
                                      <p:cBhvr>
                                        <p:cTn id="177" dur="1" fill="hold">
                                          <p:stCondLst>
                                            <p:cond delay="0"/>
                                          </p:stCondLst>
                                        </p:cTn>
                                        <p:tgtEl>
                                          <p:spTgt spid="11"/>
                                        </p:tgtEl>
                                        <p:attrNameLst>
                                          <p:attrName>style.visibility</p:attrName>
                                        </p:attrNameLst>
                                      </p:cBhvr>
                                      <p:to>
                                        <p:strVal val="visible"/>
                                      </p:to>
                                    </p:set>
                                    <p:animEffect transition="in" filter="fade">
                                      <p:cBhvr>
                                        <p:cTn id="178" dur="1000"/>
                                        <p:tgtEl>
                                          <p:spTgt spid="11"/>
                                        </p:tgtEl>
                                      </p:cBhvr>
                                    </p:animEffect>
                                    <p:anim calcmode="lin" valueType="num">
                                      <p:cBhvr>
                                        <p:cTn id="179" dur="1000" fill="hold"/>
                                        <p:tgtEl>
                                          <p:spTgt spid="11"/>
                                        </p:tgtEl>
                                        <p:attrNameLst>
                                          <p:attrName>ppt_x</p:attrName>
                                        </p:attrNameLst>
                                      </p:cBhvr>
                                      <p:tavLst>
                                        <p:tav tm="0">
                                          <p:val>
                                            <p:strVal val="#ppt_x"/>
                                          </p:val>
                                        </p:tav>
                                        <p:tav tm="100000">
                                          <p:val>
                                            <p:strVal val="#ppt_x"/>
                                          </p:val>
                                        </p:tav>
                                      </p:tavLst>
                                    </p:anim>
                                    <p:anim calcmode="lin" valueType="num">
                                      <p:cBhvr>
                                        <p:cTn id="18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12"/>
                                        </p:tgtEl>
                                        <p:attrNameLst>
                                          <p:attrName>style.visibility</p:attrName>
                                        </p:attrNameLst>
                                      </p:cBhvr>
                                      <p:to>
                                        <p:strVal val="visible"/>
                                      </p:to>
                                    </p:set>
                                    <p:animEffect transition="in" filter="fade">
                                      <p:cBhvr>
                                        <p:cTn id="185" dur="1000"/>
                                        <p:tgtEl>
                                          <p:spTgt spid="12"/>
                                        </p:tgtEl>
                                      </p:cBhvr>
                                    </p:animEffect>
                                    <p:anim calcmode="lin" valueType="num">
                                      <p:cBhvr>
                                        <p:cTn id="186" dur="1000" fill="hold"/>
                                        <p:tgtEl>
                                          <p:spTgt spid="12"/>
                                        </p:tgtEl>
                                        <p:attrNameLst>
                                          <p:attrName>ppt_x</p:attrName>
                                        </p:attrNameLst>
                                      </p:cBhvr>
                                      <p:tavLst>
                                        <p:tav tm="0">
                                          <p:val>
                                            <p:strVal val="#ppt_x"/>
                                          </p:val>
                                        </p:tav>
                                        <p:tav tm="100000">
                                          <p:val>
                                            <p:strVal val="#ppt_x"/>
                                          </p:val>
                                        </p:tav>
                                      </p:tavLst>
                                    </p:anim>
                                    <p:anim calcmode="lin" valueType="num">
                                      <p:cBhvr>
                                        <p:cTn id="18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uild="p"/>
      <p:bldP spid="17" grpId="0" build="p"/>
      <p:bldP spid="21" grpId="0" build="p"/>
      <p:bldP spid="26" grpId="0" build="p"/>
      <p:bldP spid="27" grpId="0" build="p"/>
      <p:bldP spid="28" grpId="0" build="p"/>
      <p:bldP spid="29" grpId="0" build="p"/>
      <p:bldP spid="31" grpId="0" build="p"/>
      <p:bldP spid="32" grpId="0" build="p"/>
      <p:bldP spid="33" grpId="0" build="p"/>
      <p:bldP spid="34" grpId="0" build="p"/>
      <p:bldP spid="7" grpId="0"/>
      <p:bldP spid="8" grpId="0"/>
      <p:bldP spid="9" grpId="0"/>
      <p:bldP spid="10" grpId="0"/>
      <p:bldP spid="11" grpId="0"/>
      <p:bldP spid="12" grpId="0"/>
      <p:bldP spid="15" grpId="0"/>
      <p:bldP spid="20" grpId="0"/>
      <p:bldP spid="39"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DRILL HOLDER’S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diagram of a mechanical design&#10;&#10;Description automatically generated">
            <a:extLst>
              <a:ext uri="{FF2B5EF4-FFF2-40B4-BE49-F238E27FC236}">
                <a16:creationId xmlns:a16="http://schemas.microsoft.com/office/drawing/2014/main" id="{076897EA-B03F-7C6D-9898-595CA3CD2B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844" y="910233"/>
            <a:ext cx="5564312" cy="3645433"/>
          </a:xfrm>
        </p:spPr>
      </p:pic>
    </p:spTree>
    <p:extLst>
      <p:ext uri="{BB962C8B-B14F-4D97-AF65-F5344CB8AC3E}">
        <p14:creationId xmlns:p14="http://schemas.microsoft.com/office/powerpoint/2010/main" val="419381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660596" y="375854"/>
            <a:ext cx="7696200" cy="715566"/>
          </a:xfrm>
        </p:spPr>
        <p:txBody>
          <a:bodyPr>
            <a:normAutofit/>
          </a:bodyPr>
          <a:lstStyle/>
          <a:p>
            <a:r>
              <a:rPr lang="es-ES" sz="3200" dirty="0"/>
              <a:t>DRILL HOLDER’S </a:t>
            </a:r>
            <a:r>
              <a:rPr lang="es-ES" sz="3200" dirty="0">
                <a:solidFill>
                  <a:schemeClr val="tx2"/>
                </a:solidFill>
              </a:rPr>
              <a:t>DIMENSIONS</a:t>
            </a:r>
            <a:r>
              <a:rPr lang="es-ES" sz="3200" dirty="0"/>
              <a:t> </a:t>
            </a:r>
            <a:endParaRPr lang="es-ES" sz="3200"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146250"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blueprint of a mechanical design&#10;&#10;Description automatically generated">
            <a:extLst>
              <a:ext uri="{FF2B5EF4-FFF2-40B4-BE49-F238E27FC236}">
                <a16:creationId xmlns:a16="http://schemas.microsoft.com/office/drawing/2014/main" id="{389923C9-AF27-4D3D-28EA-00DF094F00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9413" y="959274"/>
            <a:ext cx="5505173" cy="3606689"/>
          </a:xfrm>
        </p:spPr>
      </p:pic>
    </p:spTree>
    <p:extLst>
      <p:ext uri="{BB962C8B-B14F-4D97-AF65-F5344CB8AC3E}">
        <p14:creationId xmlns:p14="http://schemas.microsoft.com/office/powerpoint/2010/main" val="155449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618392" y="368547"/>
            <a:ext cx="7696200" cy="715566"/>
          </a:xfrm>
        </p:spPr>
        <p:txBody>
          <a:bodyPr>
            <a:normAutofit/>
          </a:bodyPr>
          <a:lstStyle/>
          <a:p>
            <a:r>
              <a:rPr lang="es-ES" sz="3200" dirty="0"/>
              <a:t>MOTOR HOLDER’S </a:t>
            </a:r>
            <a:r>
              <a:rPr lang="es-ES" sz="3200" dirty="0">
                <a:solidFill>
                  <a:schemeClr val="tx2"/>
                </a:solidFill>
              </a:rPr>
              <a:t>DIMENSIONS</a:t>
            </a:r>
            <a:r>
              <a:rPr lang="es-ES" sz="3200" dirty="0"/>
              <a:t> </a:t>
            </a:r>
            <a:endParaRPr lang="es-ES" sz="3200"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104516" y="500693"/>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blueprint of a machine&#10;&#10;Description automatically generated">
            <a:extLst>
              <a:ext uri="{FF2B5EF4-FFF2-40B4-BE49-F238E27FC236}">
                <a16:creationId xmlns:a16="http://schemas.microsoft.com/office/drawing/2014/main" id="{0D47EF5F-0CA0-F12E-2634-7307F3017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4691" y="910233"/>
            <a:ext cx="5554618" cy="3639083"/>
          </a:xfrm>
        </p:spPr>
      </p:pic>
    </p:spTree>
    <p:extLst>
      <p:ext uri="{BB962C8B-B14F-4D97-AF65-F5344CB8AC3E}">
        <p14:creationId xmlns:p14="http://schemas.microsoft.com/office/powerpoint/2010/main" val="333304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normAutofit/>
          </a:bodyPr>
          <a:lstStyle/>
          <a:p>
            <a:r>
              <a:rPr lang="es-ES" sz="3200" dirty="0"/>
              <a:t>WHEEL MOTOR’S </a:t>
            </a:r>
            <a:r>
              <a:rPr lang="es-ES" sz="3200" dirty="0">
                <a:solidFill>
                  <a:schemeClr val="tx2"/>
                </a:solidFill>
              </a:rPr>
              <a:t>DIMENSIONS</a:t>
            </a:r>
            <a:r>
              <a:rPr lang="es-ES" sz="3200" dirty="0"/>
              <a:t> </a:t>
            </a:r>
            <a:endParaRPr lang="es-ES" sz="3200"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blueprint of a mechanical design&#10;&#10;Description automatically generated">
            <a:extLst>
              <a:ext uri="{FF2B5EF4-FFF2-40B4-BE49-F238E27FC236}">
                <a16:creationId xmlns:a16="http://schemas.microsoft.com/office/drawing/2014/main" id="{0FAEAAC5-CC4C-0F4A-DC00-A6DAC19999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447" y="907115"/>
            <a:ext cx="5717106" cy="3623151"/>
          </a:xfrm>
        </p:spPr>
      </p:pic>
    </p:spTree>
    <p:extLst>
      <p:ext uri="{BB962C8B-B14F-4D97-AF65-F5344CB8AC3E}">
        <p14:creationId xmlns:p14="http://schemas.microsoft.com/office/powerpoint/2010/main" val="34628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DC MOTOR’S </a:t>
            </a:r>
            <a:r>
              <a:rPr lang="es-ES" dirty="0">
                <a:solidFill>
                  <a:schemeClr val="tx2"/>
                </a:solidFill>
              </a:rPr>
              <a:t>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blueprint of a technical drawing&#10;&#10;Description automatically generated">
            <a:extLst>
              <a:ext uri="{FF2B5EF4-FFF2-40B4-BE49-F238E27FC236}">
                <a16:creationId xmlns:a16="http://schemas.microsoft.com/office/drawing/2014/main" id="{AF4686A2-4B8A-15AA-6329-C130F5C319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656" y="959274"/>
            <a:ext cx="5672688" cy="3595002"/>
          </a:xfrm>
        </p:spPr>
      </p:pic>
    </p:spTree>
    <p:extLst>
      <p:ext uri="{BB962C8B-B14F-4D97-AF65-F5344CB8AC3E}">
        <p14:creationId xmlns:p14="http://schemas.microsoft.com/office/powerpoint/2010/main" val="154773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PLATE’S</a:t>
            </a:r>
            <a:r>
              <a:rPr lang="es-ES" dirty="0">
                <a:solidFill>
                  <a:schemeClr val="tx2"/>
                </a:solidFill>
              </a:rPr>
              <a:t> 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3"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blueprint of a room&#10;&#10;Description automatically generated">
            <a:extLst>
              <a:ext uri="{FF2B5EF4-FFF2-40B4-BE49-F238E27FC236}">
                <a16:creationId xmlns:a16="http://schemas.microsoft.com/office/drawing/2014/main" id="{0A6FACD5-03C8-49BD-E2B4-DAA5D590AE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938" y="959274"/>
            <a:ext cx="5486123" cy="3594208"/>
          </a:xfrm>
        </p:spPr>
      </p:pic>
    </p:spTree>
    <p:extLst>
      <p:ext uri="{BB962C8B-B14F-4D97-AF65-F5344CB8AC3E}">
        <p14:creationId xmlns:p14="http://schemas.microsoft.com/office/powerpoint/2010/main" val="346078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TANK’S</a:t>
            </a:r>
            <a:r>
              <a:rPr lang="es-ES" dirty="0">
                <a:solidFill>
                  <a:schemeClr val="tx2"/>
                </a:solidFill>
              </a:rPr>
              <a:t> 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7" name="Content Placeholder 6" descr="A blueprint of a rectangular object&#10;&#10;Description automatically generated">
            <a:extLst>
              <a:ext uri="{FF2B5EF4-FFF2-40B4-BE49-F238E27FC236}">
                <a16:creationId xmlns:a16="http://schemas.microsoft.com/office/drawing/2014/main" id="{DAAFB025-C894-7C70-2A54-79748BBE0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457" y="936681"/>
            <a:ext cx="5707086" cy="3616801"/>
          </a:xfrm>
        </p:spPr>
      </p:pic>
    </p:spTree>
    <p:extLst>
      <p:ext uri="{BB962C8B-B14F-4D97-AF65-F5344CB8AC3E}">
        <p14:creationId xmlns:p14="http://schemas.microsoft.com/office/powerpoint/2010/main" val="414420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5C0CA2-CAA5-EF6E-9CED-10A62F9D3704}"/>
              </a:ext>
            </a:extLst>
          </p:cNvPr>
          <p:cNvSpPr>
            <a:spLocks noGrp="1"/>
          </p:cNvSpPr>
          <p:nvPr>
            <p:ph type="title"/>
          </p:nvPr>
        </p:nvSpPr>
        <p:spPr>
          <a:xfrm>
            <a:off x="723900" y="375854"/>
            <a:ext cx="7696200" cy="715566"/>
          </a:xfrm>
        </p:spPr>
        <p:txBody>
          <a:bodyPr/>
          <a:lstStyle/>
          <a:p>
            <a:r>
              <a:rPr lang="es-ES" dirty="0"/>
              <a:t>WHEEL’S</a:t>
            </a:r>
            <a:r>
              <a:rPr lang="es-ES" dirty="0">
                <a:solidFill>
                  <a:schemeClr val="tx2"/>
                </a:solidFill>
              </a:rPr>
              <a:t> DIMENSIONS</a:t>
            </a:r>
            <a:r>
              <a:rPr lang="es-ES" dirty="0"/>
              <a:t> </a:t>
            </a:r>
            <a:endParaRPr lang="es-ES" dirty="0">
              <a:solidFill>
                <a:schemeClr val="tx2"/>
              </a:solidFill>
            </a:endParaRPr>
          </a:p>
        </p:txBody>
      </p:sp>
      <p:sp>
        <p:nvSpPr>
          <p:cNvPr id="2" name="Rectángulo 1">
            <a:extLst>
              <a:ext uri="{FF2B5EF4-FFF2-40B4-BE49-F238E27FC236}">
                <a16:creationId xmlns:a16="http://schemas.microsoft.com/office/drawing/2014/main" id="{2E345671-8903-93AF-E651-49388637D6BF}"/>
              </a:ext>
            </a:extLst>
          </p:cNvPr>
          <p:cNvSpPr/>
          <p:nvPr/>
        </p:nvSpPr>
        <p:spPr>
          <a:xfrm>
            <a:off x="8209554" y="508000"/>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SOWING ROBOT </a:t>
            </a:r>
          </a:p>
        </p:txBody>
      </p:sp>
      <p:pic>
        <p:nvPicPr>
          <p:cNvPr id="8" name="Content Placeholder 7" descr="A blueprint of a wheel&#10;&#10;Description automatically generated">
            <a:extLst>
              <a:ext uri="{FF2B5EF4-FFF2-40B4-BE49-F238E27FC236}">
                <a16:creationId xmlns:a16="http://schemas.microsoft.com/office/drawing/2014/main" id="{1D9BE1DD-2256-C8AD-23E4-0274FB59C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397" y="898581"/>
            <a:ext cx="5767206" cy="3654901"/>
          </a:xfrm>
        </p:spPr>
      </p:pic>
    </p:spTree>
    <p:extLst>
      <p:ext uri="{BB962C8B-B14F-4D97-AF65-F5344CB8AC3E}">
        <p14:creationId xmlns:p14="http://schemas.microsoft.com/office/powerpoint/2010/main" val="66673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899" y="2057980"/>
            <a:ext cx="4381499" cy="1464539"/>
          </a:xfrm>
        </p:spPr>
        <p:txBody>
          <a:bodyPr/>
          <a:lstStyle/>
          <a:p>
            <a:r>
              <a:rPr lang="en-US" b="1" dirty="0"/>
              <a:t>ELECTRICAL CIRCUIT</a:t>
            </a:r>
            <a:endParaRPr lang="en-US" sz="4000" dirty="0">
              <a:effectLst/>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04</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743183" y="3606798"/>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8245424" y="4125228"/>
            <a:ext cx="504873" cy="524437"/>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413726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graphicFrame>
        <p:nvGraphicFramePr>
          <p:cNvPr id="11" name="Table 10">
            <a:extLst>
              <a:ext uri="{FF2B5EF4-FFF2-40B4-BE49-F238E27FC236}">
                <a16:creationId xmlns:a16="http://schemas.microsoft.com/office/drawing/2014/main" id="{2B2269A5-2DFB-5EB2-69D7-B90BF56A46B1}"/>
              </a:ext>
            </a:extLst>
          </p:cNvPr>
          <p:cNvGraphicFramePr>
            <a:graphicFrameLocks noGrp="1"/>
          </p:cNvGraphicFramePr>
          <p:nvPr>
            <p:extLst>
              <p:ext uri="{D42A27DB-BD31-4B8C-83A1-F6EECF244321}">
                <p14:modId xmlns:p14="http://schemas.microsoft.com/office/powerpoint/2010/main" val="3394264803"/>
              </p:ext>
            </p:extLst>
          </p:nvPr>
        </p:nvGraphicFramePr>
        <p:xfrm>
          <a:off x="1243735" y="619593"/>
          <a:ext cx="5949542" cy="4286491"/>
        </p:xfrm>
        <a:graphic>
          <a:graphicData uri="http://schemas.openxmlformats.org/drawingml/2006/table">
            <a:tbl>
              <a:tblPr firstRow="1" firstCol="1" bandRow="1">
                <a:tableStyleId>{5940675A-B579-460E-94D1-54222C63F5DA}</a:tableStyleId>
              </a:tblPr>
              <a:tblGrid>
                <a:gridCol w="4806803">
                  <a:extLst>
                    <a:ext uri="{9D8B030D-6E8A-4147-A177-3AD203B41FA5}">
                      <a16:colId xmlns:a16="http://schemas.microsoft.com/office/drawing/2014/main" val="1910617581"/>
                    </a:ext>
                  </a:extLst>
                </a:gridCol>
                <a:gridCol w="1142739">
                  <a:extLst>
                    <a:ext uri="{9D8B030D-6E8A-4147-A177-3AD203B41FA5}">
                      <a16:colId xmlns:a16="http://schemas.microsoft.com/office/drawing/2014/main" val="1548575305"/>
                    </a:ext>
                  </a:extLst>
                </a:gridCol>
              </a:tblGrid>
              <a:tr h="162119">
                <a:tc>
                  <a:txBody>
                    <a:bodyPr/>
                    <a:lstStyle/>
                    <a:p>
                      <a:pPr marL="0" marR="0" algn="l">
                        <a:lnSpc>
                          <a:spcPct val="100000"/>
                        </a:lnSpc>
                        <a:spcBef>
                          <a:spcPts val="0"/>
                        </a:spcBef>
                        <a:spcAft>
                          <a:spcPts val="0"/>
                        </a:spcAft>
                      </a:pPr>
                      <a:r>
                        <a:rPr lang="en-US" sz="1050">
                          <a:solidFill>
                            <a:schemeClr val="tx1"/>
                          </a:solidFill>
                          <a:effectLst/>
                          <a:latin typeface="Montserrat SemiBold" panose="00000700000000000000" pitchFamily="2" charset="0"/>
                        </a:rPr>
                        <a:t>Component</a:t>
                      </a:r>
                      <a:endParaRPr lang="en-US" sz="100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Quantity</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777197142"/>
                  </a:ext>
                </a:extLst>
              </a:tr>
              <a:tr h="200023">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rPr>
                        <a:t> Raspberry Pi 4 Model B</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032112976"/>
                  </a:ext>
                </a:extLst>
              </a:tr>
              <a:tr h="1621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chemeClr val="tx1"/>
                          </a:solidFill>
                          <a:effectLst/>
                          <a:latin typeface="Montserrat SemiBold" panose="00000700000000000000" pitchFamily="2" charset="0"/>
                        </a:rPr>
                        <a:t> ESP32 microcontroller</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997224881"/>
                  </a:ext>
                </a:extLst>
              </a:tr>
              <a:tr h="200023">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rPr>
                        <a:t> Arduino Mega</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085947676"/>
                  </a:ext>
                </a:extLst>
              </a:tr>
              <a:tr h="162119">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rPr>
                        <a:t> </a:t>
                      </a:r>
                      <a:r>
                        <a:rPr lang="en-US" sz="1100" dirty="0" err="1">
                          <a:solidFill>
                            <a:schemeClr val="tx1"/>
                          </a:solidFill>
                          <a:effectLst/>
                          <a:latin typeface="Montserrat SemiBold" panose="00000700000000000000" pitchFamily="2" charset="0"/>
                        </a:rPr>
                        <a:t>RPLidar</a:t>
                      </a:r>
                      <a:r>
                        <a:rPr lang="en-US" sz="1100" dirty="0">
                          <a:solidFill>
                            <a:schemeClr val="tx1"/>
                          </a:solidFill>
                          <a:effectLst/>
                          <a:latin typeface="Montserrat SemiBold" panose="00000700000000000000" pitchFamily="2" charset="0"/>
                        </a:rPr>
                        <a:t> A1M8 LiDAR sensor</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1573114730"/>
                  </a:ext>
                </a:extLst>
              </a:tr>
              <a:tr h="162119">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 </a:t>
                      </a:r>
                      <a:r>
                        <a:rPr lang="en-US" sz="1100" dirty="0">
                          <a:solidFill>
                            <a:schemeClr val="tx1"/>
                          </a:solidFill>
                          <a:effectLst/>
                          <a:latin typeface="Montserrat SemiBold" panose="00000700000000000000" pitchFamily="2" charset="0"/>
                        </a:rPr>
                        <a:t>DC Motor with Gearbox 12V</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4</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726772267"/>
                  </a:ext>
                </a:extLst>
              </a:tr>
              <a:tr h="162119">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 </a:t>
                      </a:r>
                      <a:r>
                        <a:rPr lang="en-US" sz="1100" dirty="0">
                          <a:solidFill>
                            <a:schemeClr val="tx1"/>
                          </a:solidFill>
                          <a:effectLst/>
                          <a:latin typeface="Montserrat SemiBold" panose="00000700000000000000" pitchFamily="2" charset="0"/>
                        </a:rPr>
                        <a:t>Servo motor SG90</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3</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1535881040"/>
                  </a:ext>
                </a:extLst>
              </a:tr>
              <a:tr h="198662">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rPr>
                        <a:t> </a:t>
                      </a:r>
                      <a:r>
                        <a:rPr lang="en-US" sz="1100" dirty="0" err="1">
                          <a:solidFill>
                            <a:schemeClr val="tx1"/>
                          </a:solidFill>
                          <a:effectLst/>
                          <a:latin typeface="Montserrat SemiBold" panose="00000700000000000000" pitchFamily="2" charset="0"/>
                        </a:rPr>
                        <a:t>Cytron</a:t>
                      </a:r>
                      <a:r>
                        <a:rPr lang="en-US" sz="1100" dirty="0">
                          <a:solidFill>
                            <a:schemeClr val="tx1"/>
                          </a:solidFill>
                          <a:effectLst/>
                          <a:latin typeface="Montserrat SemiBold" panose="00000700000000000000" pitchFamily="2" charset="0"/>
                        </a:rPr>
                        <a:t> MDD 10A motor drivers</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2</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1762974191"/>
                  </a:ext>
                </a:extLst>
              </a:tr>
              <a:tr h="1621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a:t>
                      </a:r>
                      <a:r>
                        <a:rPr lang="en-US" sz="1100" dirty="0">
                          <a:solidFill>
                            <a:schemeClr val="tx1"/>
                          </a:solidFill>
                          <a:effectLst/>
                          <a:latin typeface="Montserrat SemiBold" panose="00000700000000000000" pitchFamily="2" charset="0"/>
                        </a:rPr>
                        <a:t>MPU9250 sensor (accelerometer and gyroscope)</a:t>
                      </a:r>
                      <a:endPar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16349578"/>
                  </a:ext>
                </a:extLst>
              </a:tr>
              <a:tr h="14872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chemeClr val="tx1"/>
                          </a:solidFill>
                          <a:effectLst/>
                          <a:latin typeface="Montserrat SemiBold" panose="00000700000000000000" pitchFamily="2" charset="0"/>
                        </a:rPr>
                        <a:t> 12V lithium-ion DC battery</a:t>
                      </a:r>
                      <a:endPar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3932721509"/>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chemeClr val="tx1"/>
                          </a:solidFill>
                          <a:effectLst/>
                          <a:latin typeface="Montserrat SemiBold" panose="00000700000000000000" pitchFamily="2" charset="0"/>
                        </a:rPr>
                        <a:t> Emergency button</a:t>
                      </a:r>
                      <a:endPar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3515764812"/>
                  </a:ext>
                </a:extLst>
              </a:tr>
              <a:tr h="1621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chemeClr val="tx1"/>
                          </a:solidFill>
                          <a:effectLst/>
                          <a:latin typeface="Montserrat SemiBold" panose="00000700000000000000" pitchFamily="2" charset="0"/>
                        </a:rPr>
                        <a:t> DC to DC buck converter</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4063811322"/>
                  </a:ext>
                </a:extLst>
              </a:tr>
              <a:tr h="15608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solidFill>
                            <a:schemeClr val="tx1"/>
                          </a:solidFill>
                          <a:effectLst/>
                          <a:latin typeface="Montserrat SemiBold" panose="00000700000000000000" pitchFamily="2" charset="0"/>
                        </a:rPr>
                        <a:t> TFT LCD display</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98334938"/>
                  </a:ext>
                </a:extLst>
              </a:tr>
              <a:tr h="200023">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External Rotary Encoder </a:t>
                      </a: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4</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1273043019"/>
                  </a:ext>
                </a:extLst>
              </a:tr>
              <a:tr h="162119">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rPr>
                        <a:t> 4*3 Keypad</a:t>
                      </a:r>
                      <a:endPar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1789529433"/>
                  </a:ext>
                </a:extLst>
              </a:tr>
              <a:tr h="162119">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 </a:t>
                      </a:r>
                      <a:r>
                        <a:rPr lang="en-US" sz="1100" dirty="0">
                          <a:solidFill>
                            <a:schemeClr val="tx1"/>
                          </a:solidFill>
                          <a:effectLst/>
                          <a:latin typeface="Montserrat SemiBold" panose="00000700000000000000" pitchFamily="2" charset="0"/>
                        </a:rPr>
                        <a:t>Water pump 12V</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3768605486"/>
                  </a:ext>
                </a:extLst>
              </a:tr>
              <a:tr h="162119">
                <a:tc>
                  <a:txBody>
                    <a:bodyPr/>
                    <a:lstStyle/>
                    <a:p>
                      <a:pPr marL="0" marR="0" algn="l">
                        <a:lnSpc>
                          <a:spcPct val="100000"/>
                        </a:lnSpc>
                        <a:spcBef>
                          <a:spcPts val="0"/>
                        </a:spcBef>
                        <a:spcAft>
                          <a:spcPts val="0"/>
                        </a:spcAft>
                      </a:pPr>
                      <a:r>
                        <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a:t>
                      </a:r>
                      <a:r>
                        <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Moisture Sensor</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149993766"/>
                  </a:ext>
                </a:extLst>
              </a:tr>
              <a:tr h="162119">
                <a:tc>
                  <a:txBody>
                    <a:bodyPr/>
                    <a:lstStyle/>
                    <a:p>
                      <a:pPr marL="0" marR="0" algn="l">
                        <a:lnSpc>
                          <a:spcPct val="100000"/>
                        </a:lnSpc>
                        <a:spcBef>
                          <a:spcPts val="0"/>
                        </a:spcBef>
                        <a:spcAft>
                          <a:spcPts val="0"/>
                        </a:spcAft>
                      </a:pPr>
                      <a:r>
                        <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a:t>
                      </a:r>
                      <a:r>
                        <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Level Sensor</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857350448"/>
                  </a:ext>
                </a:extLst>
              </a:tr>
              <a:tr h="142896">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 </a:t>
                      </a:r>
                      <a:r>
                        <a:rPr lang="en-US" sz="1100" dirty="0">
                          <a:solidFill>
                            <a:schemeClr val="tx1"/>
                          </a:solidFill>
                          <a:effectLst/>
                          <a:latin typeface="Montserrat SemiBold" panose="00000700000000000000" pitchFamily="2" charset="0"/>
                        </a:rPr>
                        <a:t>relay module</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3261258063"/>
                  </a:ext>
                </a:extLst>
              </a:tr>
              <a:tr h="152400">
                <a:tc>
                  <a:txBody>
                    <a:bodyPr/>
                    <a:lstStyle/>
                    <a:p>
                      <a:pPr marL="0" marR="0" algn="l">
                        <a:lnSpc>
                          <a:spcPct val="100000"/>
                        </a:lnSpc>
                        <a:spcBef>
                          <a:spcPts val="0"/>
                        </a:spcBef>
                        <a:spcAft>
                          <a:spcPts val="0"/>
                        </a:spcAft>
                      </a:pPr>
                      <a:r>
                        <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a:t>
                      </a:r>
                      <a:r>
                        <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L298N Driver Motor</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994493125"/>
                  </a:ext>
                </a:extLst>
              </a:tr>
              <a:tr h="162119">
                <a:tc>
                  <a:txBody>
                    <a:bodyPr/>
                    <a:lstStyle/>
                    <a:p>
                      <a:pPr marL="0" marR="0" algn="l">
                        <a:lnSpc>
                          <a:spcPct val="100000"/>
                        </a:lnSpc>
                        <a:spcBef>
                          <a:spcPts val="0"/>
                        </a:spcBef>
                        <a:spcAft>
                          <a:spcPts val="0"/>
                        </a:spcAft>
                      </a:pPr>
                      <a:r>
                        <a:rPr lang="en-US" sz="1100" dirty="0">
                          <a:solidFill>
                            <a:schemeClr val="tx1"/>
                          </a:solidFill>
                          <a:effectLst/>
                          <a:latin typeface="Montserrat SemiBold" panose="00000700000000000000" pitchFamily="2" charset="0"/>
                        </a:rPr>
                        <a:t> Wire connectors</a:t>
                      </a:r>
                      <a:endPar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462511008"/>
                  </a:ext>
                </a:extLst>
              </a:tr>
              <a:tr h="162119">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 Current sensor</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5825898"/>
                  </a:ext>
                </a:extLst>
              </a:tr>
              <a:tr h="174336">
                <a:tc>
                  <a:txBody>
                    <a:bodyPr/>
                    <a:lstStyle/>
                    <a:p>
                      <a:pPr marL="0" marR="0" algn="l">
                        <a:lnSpc>
                          <a:spcPct val="100000"/>
                        </a:lnSpc>
                        <a:spcBef>
                          <a:spcPts val="0"/>
                        </a:spcBef>
                        <a:spcAft>
                          <a:spcPts val="0"/>
                        </a:spcAft>
                      </a:pPr>
                      <a:r>
                        <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a:t>
                      </a:r>
                      <a:r>
                        <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DC motor With encoder</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2</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892704672"/>
                  </a:ext>
                </a:extLst>
              </a:tr>
              <a:tr h="162119">
                <a:tc>
                  <a:txBody>
                    <a:bodyPr/>
                    <a:lstStyle/>
                    <a:p>
                      <a:pPr marL="0" marR="0" algn="l">
                        <a:lnSpc>
                          <a:spcPct val="100000"/>
                        </a:lnSpc>
                        <a:spcBef>
                          <a:spcPts val="0"/>
                        </a:spcBef>
                        <a:spcAft>
                          <a:spcPts val="0"/>
                        </a:spcAft>
                      </a:pPr>
                      <a:r>
                        <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 </a:t>
                      </a:r>
                      <a:r>
                        <a:rPr lang="en-US" sz="11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rPr>
                        <a:t>DC motor with gearbox</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tc>
                  <a:txBody>
                    <a:bodyPr/>
                    <a:lstStyle/>
                    <a:p>
                      <a:pPr marL="0" marR="0" algn="l">
                        <a:lnSpc>
                          <a:spcPct val="100000"/>
                        </a:lnSpc>
                        <a:spcBef>
                          <a:spcPts val="0"/>
                        </a:spcBef>
                        <a:spcAft>
                          <a:spcPts val="0"/>
                        </a:spcAft>
                      </a:pPr>
                      <a:r>
                        <a:rPr lang="en-US" sz="1050" dirty="0">
                          <a:solidFill>
                            <a:schemeClr val="tx1"/>
                          </a:solidFill>
                          <a:effectLst/>
                          <a:latin typeface="Montserrat SemiBold" panose="00000700000000000000" pitchFamily="2" charset="0"/>
                        </a:rPr>
                        <a:t>1</a:t>
                      </a:r>
                      <a:endParaRPr lang="en-US" sz="1000" dirty="0">
                        <a:solidFill>
                          <a:schemeClr val="tx1"/>
                        </a:solidFill>
                        <a:effectLst/>
                        <a:latin typeface="Montserrat SemiBold" panose="00000700000000000000" pitchFamily="2" charset="0"/>
                        <a:ea typeface="Times New Roman" panose="02020603050405020304" pitchFamily="18" charset="0"/>
                        <a:cs typeface="Arial" panose="020B0604020202020204" pitchFamily="34" charset="0"/>
                      </a:endParaRPr>
                    </a:p>
                  </a:txBody>
                  <a:tcPr marL="3755" marR="3755" marT="3755" marB="3755" anchor="b"/>
                </a:tc>
                <a:extLst>
                  <a:ext uri="{0D108BD9-81ED-4DB2-BD59-A6C34878D82A}">
                    <a16:rowId xmlns:a16="http://schemas.microsoft.com/office/drawing/2014/main" val="2042459376"/>
                  </a:ext>
                </a:extLst>
              </a:tr>
            </a:tbl>
          </a:graphicData>
        </a:graphic>
      </p:graphicFrame>
      <p:sp>
        <p:nvSpPr>
          <p:cNvPr id="14" name="TextBox 13">
            <a:extLst>
              <a:ext uri="{FF2B5EF4-FFF2-40B4-BE49-F238E27FC236}">
                <a16:creationId xmlns:a16="http://schemas.microsoft.com/office/drawing/2014/main" id="{61E27985-D94C-32C9-A078-20675A7FA857}"/>
              </a:ext>
            </a:extLst>
          </p:cNvPr>
          <p:cNvSpPr txBox="1"/>
          <p:nvPr/>
        </p:nvSpPr>
        <p:spPr>
          <a:xfrm>
            <a:off x="468224" y="157928"/>
            <a:ext cx="6926400" cy="461665"/>
          </a:xfrm>
          <a:prstGeom prst="rect">
            <a:avLst/>
          </a:prstGeom>
          <a:noFill/>
        </p:spPr>
        <p:txBody>
          <a:bodyPr wrap="square">
            <a:spAutoFit/>
          </a:bodyPr>
          <a:lstStyle/>
          <a:p>
            <a:r>
              <a:rPr lang="en-US" sz="2400" b="1" dirty="0">
                <a:latin typeface="Montserrat SemiBold" panose="00000700000000000000" pitchFamily="2" charset="0"/>
              </a:rPr>
              <a:t>ELECTRICAL </a:t>
            </a:r>
            <a:r>
              <a:rPr lang="en-US" sz="2400" b="1" dirty="0">
                <a:solidFill>
                  <a:schemeClr val="tx2"/>
                </a:solidFill>
                <a:latin typeface="Montserrat SemiBold" panose="00000700000000000000" pitchFamily="2" charset="0"/>
              </a:rPr>
              <a:t>CIRCUIT</a:t>
            </a:r>
            <a:endParaRPr lang="en-US" sz="2400" dirty="0">
              <a:solidFill>
                <a:schemeClr val="tx2"/>
              </a:solidFill>
              <a:latin typeface="Montserrat SemiBold" panose="00000700000000000000" pitchFamily="2" charset="0"/>
            </a:endParaRPr>
          </a:p>
        </p:txBody>
      </p:sp>
    </p:spTree>
    <p:extLst>
      <p:ext uri="{BB962C8B-B14F-4D97-AF65-F5344CB8AC3E}">
        <p14:creationId xmlns:p14="http://schemas.microsoft.com/office/powerpoint/2010/main" val="1390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1720735"/>
            <a:ext cx="4381499" cy="1464539"/>
          </a:xfrm>
        </p:spPr>
        <p:txBody>
          <a:bodyPr/>
          <a:lstStyle/>
          <a:p>
            <a:r>
              <a:rPr lang="en-US" sz="4000" dirty="0"/>
              <a:t>INTRODUCTION</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01</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723899" y="3332478"/>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8271809" y="4206240"/>
            <a:ext cx="478488" cy="450460"/>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27605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147417" y="484256"/>
            <a:ext cx="3266641" cy="473709"/>
          </a:xfrm>
        </p:spPr>
        <p:txBody>
          <a:bodyPr>
            <a:normAutofit fontScale="90000"/>
          </a:bodyPr>
          <a:lstStyle/>
          <a:p>
            <a:r>
              <a:rPr lang="en-US" sz="2800" b="1" dirty="0">
                <a:latin typeface="Montserrat SemiBold" panose="00000700000000000000" pitchFamily="2" charset="0"/>
              </a:rPr>
              <a:t>ELECTRICAL </a:t>
            </a:r>
            <a:r>
              <a:rPr lang="en-US" sz="2800" b="1" dirty="0">
                <a:solidFill>
                  <a:schemeClr val="tx2"/>
                </a:solidFill>
                <a:latin typeface="Montserrat SemiBold" panose="00000700000000000000" pitchFamily="2" charset="0"/>
              </a:rPr>
              <a:t>CIRCUIT</a:t>
            </a:r>
            <a:endParaRPr lang="en-US" sz="2800" dirty="0">
              <a:solidFill>
                <a:schemeClr val="tx2"/>
              </a:solidFill>
              <a:latin typeface="Montserrat SemiBold" panose="00000700000000000000" pitchFamily="2" charset="0"/>
            </a:endParaRPr>
          </a:p>
        </p:txBody>
      </p:sp>
      <p:cxnSp>
        <p:nvCxnSpPr>
          <p:cNvPr id="9" name="Conector recto 8">
            <a:extLst>
              <a:ext uri="{FF2B5EF4-FFF2-40B4-BE49-F238E27FC236}">
                <a16:creationId xmlns:a16="http://schemas.microsoft.com/office/drawing/2014/main" id="{F34DE79F-D516-D98C-6C4B-82A06F2C9368}"/>
              </a:ext>
            </a:extLst>
          </p:cNvPr>
          <p:cNvCxnSpPr>
            <a:cxnSpLocks/>
          </p:cNvCxnSpPr>
          <p:nvPr/>
        </p:nvCxnSpPr>
        <p:spPr>
          <a:xfrm flipV="1">
            <a:off x="8952257" y="53689"/>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4414A525-E99C-DB9B-6594-CC67B01A80BA}"/>
              </a:ext>
            </a:extLst>
          </p:cNvPr>
          <p:cNvCxnSpPr>
            <a:cxnSpLocks/>
          </p:cNvCxnSpPr>
          <p:nvPr/>
        </p:nvCxnSpPr>
        <p:spPr>
          <a:xfrm>
            <a:off x="147417" y="245829"/>
            <a:ext cx="1107880" cy="0"/>
          </a:xfrm>
          <a:prstGeom prst="line">
            <a:avLst/>
          </a:prstGeom>
          <a:ln/>
        </p:spPr>
        <p:style>
          <a:lnRef idx="3">
            <a:schemeClr val="dk1"/>
          </a:lnRef>
          <a:fillRef idx="0">
            <a:schemeClr val="dk1"/>
          </a:fillRef>
          <a:effectRef idx="2">
            <a:schemeClr val="dk1"/>
          </a:effectRef>
          <a:fontRef idx="minor">
            <a:schemeClr val="tx1"/>
          </a:fontRef>
        </p:style>
      </p:cxnSp>
      <p:sp>
        <p:nvSpPr>
          <p:cNvPr id="12" name="Rectángulo 11">
            <a:extLst>
              <a:ext uri="{FF2B5EF4-FFF2-40B4-BE49-F238E27FC236}">
                <a16:creationId xmlns:a16="http://schemas.microsoft.com/office/drawing/2014/main" id="{BB960E7D-DB3E-7A3B-19E3-DF98D07ABBFB}"/>
              </a:ext>
            </a:extLst>
          </p:cNvPr>
          <p:cNvSpPr/>
          <p:nvPr/>
        </p:nvSpPr>
        <p:spPr>
          <a:xfrm>
            <a:off x="8348835" y="4313358"/>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SOWIG ROBOT </a:t>
            </a:r>
          </a:p>
        </p:txBody>
      </p:sp>
      <p:pic>
        <p:nvPicPr>
          <p:cNvPr id="5" name="Picture 4" descr="A diagram of a computer system">
            <a:extLst>
              <a:ext uri="{FF2B5EF4-FFF2-40B4-BE49-F238E27FC236}">
                <a16:creationId xmlns:a16="http://schemas.microsoft.com/office/drawing/2014/main" id="{94BAFF08-F5D0-A732-6F5B-2B5946C44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100" y="0"/>
            <a:ext cx="4705600" cy="5143500"/>
          </a:xfrm>
          <a:prstGeom prst="rect">
            <a:avLst/>
          </a:prstGeom>
        </p:spPr>
      </p:pic>
    </p:spTree>
    <p:extLst>
      <p:ext uri="{BB962C8B-B14F-4D97-AF65-F5344CB8AC3E}">
        <p14:creationId xmlns:p14="http://schemas.microsoft.com/office/powerpoint/2010/main" val="323849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2250" fill="hold"/>
                                        <p:tgtEl>
                                          <p:spTgt spid="1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1720735"/>
            <a:ext cx="4381499" cy="1464539"/>
          </a:xfrm>
        </p:spPr>
        <p:txBody>
          <a:bodyPr/>
          <a:lstStyle/>
          <a:p>
            <a:r>
              <a:rPr lang="en-US" b="1" dirty="0"/>
              <a:t>NAVIGATION</a:t>
            </a:r>
            <a:endParaRPr lang="en-US" sz="4000" dirty="0">
              <a:effectLst/>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05</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723899" y="3440331"/>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7880366" y="452749"/>
            <a:ext cx="539735" cy="522127"/>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37480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F0D604C-B616-CE39-B1C9-9C2634B49E5E}"/>
              </a:ext>
            </a:extLst>
          </p:cNvPr>
          <p:cNvSpPr>
            <a:spLocks noGrp="1"/>
          </p:cNvSpPr>
          <p:nvPr>
            <p:ph type="body" idx="1"/>
          </p:nvPr>
        </p:nvSpPr>
        <p:spPr>
          <a:xfrm>
            <a:off x="196361" y="400929"/>
            <a:ext cx="8750691" cy="4192173"/>
          </a:xfrm>
        </p:spPr>
        <p:txBody>
          <a:bodyPr/>
          <a:lstStyle/>
          <a:p>
            <a:endParaRPr lang="en-US" dirty="0"/>
          </a:p>
          <a:p>
            <a:r>
              <a:rPr lang="en-US" sz="2400" dirty="0">
                <a:latin typeface="Montserrat SemiBold" panose="00000700000000000000" pitchFamily="2" charset="0"/>
              </a:rPr>
              <a:t>What is </a:t>
            </a:r>
            <a:r>
              <a:rPr lang="en-US" sz="2400" dirty="0" err="1">
                <a:latin typeface="Montserrat SemiBold" panose="00000700000000000000" pitchFamily="2" charset="0"/>
              </a:rPr>
              <a:t>gmapping</a:t>
            </a:r>
            <a:r>
              <a:rPr lang="en-US" sz="2400" b="1" dirty="0">
                <a:latin typeface="Montserrat SemiBold" panose="00000700000000000000" pitchFamily="2" charset="0"/>
              </a:rPr>
              <a:t>:</a:t>
            </a:r>
            <a:endParaRPr lang="en-US" sz="2400" dirty="0">
              <a:latin typeface="Montserrat SemiBold" panose="00000700000000000000" pitchFamily="2" charset="0"/>
            </a:endParaRPr>
          </a:p>
          <a:p>
            <a:pPr marL="285750" indent="-285750">
              <a:buFont typeface="Arial" panose="020B0604020202020204" pitchFamily="34" charset="0"/>
              <a:buChar char="•"/>
            </a:pPr>
            <a:r>
              <a:rPr lang="en-US" dirty="0" err="1"/>
              <a:t>gmapping</a:t>
            </a:r>
            <a:r>
              <a:rPr lang="en-US" dirty="0"/>
              <a:t> ROS package is an implementation of a specific SLAM algorithm called </a:t>
            </a:r>
            <a:r>
              <a:rPr lang="en-US" i="1" dirty="0" err="1"/>
              <a:t>gmappin</a:t>
            </a:r>
            <a:r>
              <a:rPr lang="en-US" dirty="0"/>
              <a:t>.</a:t>
            </a:r>
          </a:p>
          <a:p>
            <a:pPr marL="285750" indent="-285750">
              <a:buFont typeface="Arial" panose="020B0604020202020204" pitchFamily="34" charset="0"/>
              <a:buChar char="•"/>
            </a:pPr>
            <a:endParaRPr lang="en-US" dirty="0"/>
          </a:p>
          <a:p>
            <a:r>
              <a:rPr lang="en-US" dirty="0">
                <a:latin typeface="Montserrat SemiBold" panose="00000700000000000000" pitchFamily="2" charset="0"/>
              </a:rPr>
              <a:t>Hardware Requirements configuration</a:t>
            </a:r>
            <a:r>
              <a:rPr lang="en-US" sz="1600" dirty="0">
                <a:latin typeface="Montserrat SemiBold" panose="00000700000000000000" pitchFamily="2" charset="0"/>
              </a:rPr>
              <a:t>:</a:t>
            </a:r>
          </a:p>
          <a:p>
            <a:pPr marL="285750" indent="-285750">
              <a:buFont typeface="Arial" panose="020B0604020202020204" pitchFamily="34" charset="0"/>
              <a:buChar char="•"/>
            </a:pPr>
            <a:r>
              <a:rPr lang="en-US" dirty="0"/>
              <a:t>Provide Good Laser Data</a:t>
            </a:r>
          </a:p>
          <a:p>
            <a:pPr marL="285750" indent="-285750">
              <a:buFont typeface="Arial" panose="020B0604020202020204" pitchFamily="34" charset="0"/>
              <a:buChar char="•"/>
            </a:pPr>
            <a:r>
              <a:rPr lang="en-US" dirty="0"/>
              <a:t>Provide Good Odometry Data</a:t>
            </a:r>
          </a:p>
          <a:p>
            <a:endParaRPr lang="en-US" sz="1600" b="1" dirty="0"/>
          </a:p>
          <a:p>
            <a:endParaRPr lang="ar-EG" dirty="0"/>
          </a:p>
        </p:txBody>
      </p:sp>
    </p:spTree>
    <p:extLst>
      <p:ext uri="{BB962C8B-B14F-4D97-AF65-F5344CB8AC3E}">
        <p14:creationId xmlns:p14="http://schemas.microsoft.com/office/powerpoint/2010/main" val="3616447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2" name="Title 1">
            <a:extLst>
              <a:ext uri="{FF2B5EF4-FFF2-40B4-BE49-F238E27FC236}">
                <a16:creationId xmlns:a16="http://schemas.microsoft.com/office/drawing/2014/main" id="{F7641B88-443B-F7B1-E116-D38DD858CB93}"/>
              </a:ext>
            </a:extLst>
          </p:cNvPr>
          <p:cNvSpPr>
            <a:spLocks noGrp="1"/>
          </p:cNvSpPr>
          <p:nvPr>
            <p:ph type="ctrTitle"/>
          </p:nvPr>
        </p:nvSpPr>
        <p:spPr>
          <a:xfrm>
            <a:off x="565499" y="611894"/>
            <a:ext cx="4818888" cy="554845"/>
          </a:xfrm>
        </p:spPr>
        <p:txBody>
          <a:bodyPr vert="horz" lIns="91440" tIns="45720" rIns="91440" bIns="45720" rtlCol="0" anchor="b">
            <a:normAutofit fontScale="90000"/>
          </a:bodyPr>
          <a:lstStyle/>
          <a:p>
            <a:r>
              <a:rPr lang="en-US" sz="2700" b="1" kern="0" dirty="0" err="1">
                <a:latin typeface="Montserrat SemiBold" panose="00000700000000000000" pitchFamily="2" charset="0"/>
                <a:cs typeface="Arial"/>
                <a:sym typeface="Arial"/>
              </a:rPr>
              <a:t>Gmap</a:t>
            </a:r>
            <a:r>
              <a:rPr lang="en-US" sz="2700" b="1" kern="0" dirty="0" err="1">
                <a:solidFill>
                  <a:schemeClr val="tx2"/>
                </a:solidFill>
                <a:latin typeface="Montserrat SemiBold" panose="00000700000000000000" pitchFamily="2" charset="0"/>
                <a:cs typeface="Arial"/>
                <a:sym typeface="Arial"/>
              </a:rPr>
              <a:t>ping</a:t>
            </a:r>
            <a:r>
              <a:rPr lang="en-US" sz="3600" b="1" kern="0" dirty="0">
                <a:latin typeface="Montserrat SemiBold" panose="00000700000000000000" pitchFamily="2" charset="0"/>
                <a:cs typeface="Arial"/>
                <a:sym typeface="Arial"/>
              </a:rPr>
              <a:t> </a:t>
            </a:r>
            <a:br>
              <a:rPr lang="en-US" sz="1200" dirty="0"/>
            </a:br>
            <a:endParaRPr lang="en-US" sz="3600" kern="1200" dirty="0">
              <a:solidFill>
                <a:schemeClr val="tx1"/>
              </a:solidFill>
              <a:latin typeface="Montserrat SemiBold" panose="00000700000000000000" pitchFamily="2" charset="0"/>
            </a:endParaRPr>
          </a:p>
        </p:txBody>
      </p:sp>
      <p:pic>
        <p:nvPicPr>
          <p:cNvPr id="8" name="Picture 7">
            <a:extLst>
              <a:ext uri="{FF2B5EF4-FFF2-40B4-BE49-F238E27FC236}">
                <a16:creationId xmlns:a16="http://schemas.microsoft.com/office/drawing/2014/main" id="{E7BA005B-4585-4FA9-A4FD-60881FBE2EEE}"/>
              </a:ext>
            </a:extLst>
          </p:cNvPr>
          <p:cNvPicPr>
            <a:picLocks noChangeAspect="1"/>
          </p:cNvPicPr>
          <p:nvPr/>
        </p:nvPicPr>
        <p:blipFill>
          <a:blip r:embed="rId2"/>
          <a:stretch>
            <a:fillRect/>
          </a:stretch>
        </p:blipFill>
        <p:spPr>
          <a:xfrm>
            <a:off x="4089602" y="788424"/>
            <a:ext cx="3755139" cy="423344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7FDF807-D2C6-5C96-E5C5-052B3AC5593C}"/>
              </a:ext>
            </a:extLst>
          </p:cNvPr>
          <p:cNvPicPr>
            <a:picLocks noChangeAspect="1"/>
          </p:cNvPicPr>
          <p:nvPr/>
        </p:nvPicPr>
        <p:blipFill rotWithShape="1">
          <a:blip r:embed="rId3" cstate="print"/>
          <a:srcRect l="15600" t="61953" r="66541" b="18826"/>
          <a:stretch/>
        </p:blipFill>
        <p:spPr bwMode="auto">
          <a:xfrm>
            <a:off x="840942" y="1588452"/>
            <a:ext cx="3248660" cy="1966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47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2" name="Title 1">
            <a:extLst>
              <a:ext uri="{FF2B5EF4-FFF2-40B4-BE49-F238E27FC236}">
                <a16:creationId xmlns:a16="http://schemas.microsoft.com/office/drawing/2014/main" id="{F7641B88-443B-F7B1-E116-D38DD858CB93}"/>
              </a:ext>
            </a:extLst>
          </p:cNvPr>
          <p:cNvSpPr>
            <a:spLocks noGrp="1"/>
          </p:cNvSpPr>
          <p:nvPr>
            <p:ph type="ctrTitle"/>
          </p:nvPr>
        </p:nvSpPr>
        <p:spPr>
          <a:xfrm>
            <a:off x="468224" y="100694"/>
            <a:ext cx="4818888" cy="554845"/>
          </a:xfrm>
        </p:spPr>
        <p:txBody>
          <a:bodyPr vert="horz" lIns="91440" tIns="45720" rIns="91440" bIns="45720" rtlCol="0" anchor="b">
            <a:normAutofit fontScale="90000"/>
          </a:bodyPr>
          <a:lstStyle/>
          <a:p>
            <a:pPr algn="l"/>
            <a:r>
              <a:rPr lang="en-US" sz="3600" b="1" kern="0" dirty="0">
                <a:latin typeface="Montserrat SemiBold" panose="00000700000000000000" pitchFamily="2" charset="0"/>
                <a:cs typeface="Arial"/>
                <a:sym typeface="Arial"/>
              </a:rPr>
              <a:t>AM</a:t>
            </a:r>
            <a:r>
              <a:rPr lang="en-US" sz="3600" b="1" kern="0" dirty="0">
                <a:solidFill>
                  <a:schemeClr val="tx2"/>
                </a:solidFill>
                <a:latin typeface="Montserrat SemiBold" panose="00000700000000000000" pitchFamily="2" charset="0"/>
                <a:cs typeface="Arial"/>
                <a:sym typeface="Arial"/>
              </a:rPr>
              <a:t>CL</a:t>
            </a:r>
            <a:endParaRPr lang="en-US" sz="3600" kern="1200" dirty="0">
              <a:solidFill>
                <a:schemeClr val="tx2"/>
              </a:solidFill>
              <a:latin typeface="Montserrat SemiBold" panose="00000700000000000000" pitchFamily="2" charset="0"/>
            </a:endParaRPr>
          </a:p>
        </p:txBody>
      </p:sp>
      <p:pic>
        <p:nvPicPr>
          <p:cNvPr id="3" name="Picture 2">
            <a:extLst>
              <a:ext uri="{FF2B5EF4-FFF2-40B4-BE49-F238E27FC236}">
                <a16:creationId xmlns:a16="http://schemas.microsoft.com/office/drawing/2014/main" id="{9C54E0FB-F4EB-33C7-E7B3-0E599ACA52AE}"/>
              </a:ext>
            </a:extLst>
          </p:cNvPr>
          <p:cNvPicPr>
            <a:picLocks noChangeAspect="1"/>
          </p:cNvPicPr>
          <p:nvPr/>
        </p:nvPicPr>
        <p:blipFill rotWithShape="1">
          <a:blip r:embed="rId2"/>
          <a:srcRect r="53753"/>
          <a:stretch/>
        </p:blipFill>
        <p:spPr>
          <a:xfrm>
            <a:off x="5404680" y="378116"/>
            <a:ext cx="2607042" cy="4519003"/>
          </a:xfrm>
          <a:prstGeom prst="rect">
            <a:avLst/>
          </a:prstGeom>
        </p:spPr>
      </p:pic>
      <p:sp>
        <p:nvSpPr>
          <p:cNvPr id="4" name="TextBox 3">
            <a:extLst>
              <a:ext uri="{FF2B5EF4-FFF2-40B4-BE49-F238E27FC236}">
                <a16:creationId xmlns:a16="http://schemas.microsoft.com/office/drawing/2014/main" id="{730CF1F6-B4B5-1A96-B544-79F648256C7F}"/>
              </a:ext>
            </a:extLst>
          </p:cNvPr>
          <p:cNvSpPr txBox="1"/>
          <p:nvPr/>
        </p:nvSpPr>
        <p:spPr>
          <a:xfrm>
            <a:off x="585794" y="788424"/>
            <a:ext cx="4079806" cy="3600986"/>
          </a:xfrm>
          <a:prstGeom prst="rect">
            <a:avLst/>
          </a:prstGeom>
          <a:noFill/>
        </p:spPr>
        <p:txBody>
          <a:bodyPr wrap="square" rtlCol="1">
            <a:spAutoFit/>
          </a:bodyPr>
          <a:lstStyle/>
          <a:p>
            <a:r>
              <a:rPr lang="en-US" sz="2400" b="1" dirty="0"/>
              <a:t>Hardware Requirements:</a:t>
            </a:r>
          </a:p>
          <a:p>
            <a:pPr>
              <a:buFont typeface="Arial" panose="020B0604020202020204" pitchFamily="34" charset="0"/>
              <a:buChar char="•"/>
            </a:pPr>
            <a:r>
              <a:rPr lang="en-US" dirty="0"/>
              <a:t>Provide Good </a:t>
            </a:r>
            <a:r>
              <a:rPr lang="en-US" b="1" dirty="0"/>
              <a:t>Laser Data</a:t>
            </a:r>
            <a:endParaRPr lang="en-US" dirty="0"/>
          </a:p>
          <a:p>
            <a:pPr>
              <a:buFont typeface="Arial" panose="020B0604020202020204" pitchFamily="34" charset="0"/>
              <a:buChar char="•"/>
            </a:pPr>
            <a:r>
              <a:rPr lang="en-US" dirty="0"/>
              <a:t>Provide Good </a:t>
            </a:r>
            <a:r>
              <a:rPr lang="en-US" b="1" dirty="0"/>
              <a:t>Odometry Data</a:t>
            </a:r>
            <a:endParaRPr lang="en-US" dirty="0"/>
          </a:p>
          <a:p>
            <a:pPr>
              <a:buFont typeface="Arial" panose="020B0604020202020204" pitchFamily="34" charset="0"/>
              <a:buChar char="•"/>
            </a:pPr>
            <a:r>
              <a:rPr lang="en-US" dirty="0"/>
              <a:t>Provide Good Laser-Based </a:t>
            </a:r>
            <a:r>
              <a:rPr lang="en-US" b="1" dirty="0"/>
              <a:t>Map Data</a:t>
            </a:r>
          </a:p>
          <a:p>
            <a:endParaRPr lang="en-US" b="1" dirty="0"/>
          </a:p>
          <a:p>
            <a:r>
              <a:rPr lang="en-US" sz="2400" b="1" dirty="0"/>
              <a:t>OUTPUT:</a:t>
            </a:r>
            <a:endParaRPr lang="en-US" sz="2400" dirty="0"/>
          </a:p>
          <a:p>
            <a:pPr marL="285750" indent="-285750">
              <a:buFont typeface="Arial" panose="020B0604020202020204" pitchFamily="34" charset="0"/>
              <a:buChar char="•"/>
            </a:pPr>
            <a:r>
              <a:rPr lang="en-US" dirty="0"/>
              <a:t>AMCL outputs an estimated pose of the robot. The more the robot moves around the environment, the more data the localization system will get, so the more precise the estimated pose it returns will be</a:t>
            </a:r>
            <a:endParaRPr lang="ar-EG" dirty="0"/>
          </a:p>
        </p:txBody>
      </p:sp>
    </p:spTree>
    <p:extLst>
      <p:ext uri="{BB962C8B-B14F-4D97-AF65-F5344CB8AC3E}">
        <p14:creationId xmlns:p14="http://schemas.microsoft.com/office/powerpoint/2010/main" val="12120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2" name="Title 1">
            <a:extLst>
              <a:ext uri="{FF2B5EF4-FFF2-40B4-BE49-F238E27FC236}">
                <a16:creationId xmlns:a16="http://schemas.microsoft.com/office/drawing/2014/main" id="{F7641B88-443B-F7B1-E116-D38DD858CB93}"/>
              </a:ext>
            </a:extLst>
          </p:cNvPr>
          <p:cNvSpPr>
            <a:spLocks noGrp="1"/>
          </p:cNvSpPr>
          <p:nvPr>
            <p:ph type="ctrTitle"/>
          </p:nvPr>
        </p:nvSpPr>
        <p:spPr>
          <a:xfrm>
            <a:off x="468224" y="100694"/>
            <a:ext cx="4818888" cy="554845"/>
          </a:xfrm>
        </p:spPr>
        <p:txBody>
          <a:bodyPr vert="horz" lIns="91440" tIns="45720" rIns="91440" bIns="45720" rtlCol="0" anchor="b">
            <a:normAutofit fontScale="90000"/>
          </a:bodyPr>
          <a:lstStyle/>
          <a:p>
            <a:pPr algn="l"/>
            <a:r>
              <a:rPr lang="en-US" sz="3600" b="1" kern="0" dirty="0">
                <a:solidFill>
                  <a:schemeClr val="tx1"/>
                </a:solidFill>
                <a:latin typeface="Montserrat SemiBold" panose="00000700000000000000" pitchFamily="2" charset="0"/>
                <a:cs typeface="Arial"/>
                <a:sym typeface="Arial"/>
              </a:rPr>
              <a:t>Navigation </a:t>
            </a:r>
            <a:r>
              <a:rPr lang="en-US" sz="3600" b="1" kern="0" dirty="0">
                <a:solidFill>
                  <a:schemeClr val="tx2"/>
                </a:solidFill>
                <a:latin typeface="Montserrat SemiBold" panose="00000700000000000000" pitchFamily="2" charset="0"/>
                <a:cs typeface="Arial"/>
                <a:sym typeface="Arial"/>
              </a:rPr>
              <a:t>stack</a:t>
            </a:r>
            <a:r>
              <a:rPr lang="en-US" sz="3600" b="1" kern="0" dirty="0">
                <a:solidFill>
                  <a:schemeClr val="tx1"/>
                </a:solidFill>
                <a:latin typeface="Montserrat SemiBold" panose="00000700000000000000" pitchFamily="2" charset="0"/>
                <a:cs typeface="Arial"/>
                <a:sym typeface="Arial"/>
              </a:rPr>
              <a:t> </a:t>
            </a:r>
            <a:endParaRPr lang="en-US" sz="3600" kern="1200" dirty="0">
              <a:solidFill>
                <a:schemeClr val="tx1"/>
              </a:solidFill>
              <a:latin typeface="Montserrat SemiBold" panose="00000700000000000000" pitchFamily="2" charset="0"/>
            </a:endParaRPr>
          </a:p>
        </p:txBody>
      </p:sp>
      <p:pic>
        <p:nvPicPr>
          <p:cNvPr id="6" name="Picture 5" descr="A diagram of a diagram&#10;&#10;Description automatically generated">
            <a:extLst>
              <a:ext uri="{FF2B5EF4-FFF2-40B4-BE49-F238E27FC236}">
                <a16:creationId xmlns:a16="http://schemas.microsoft.com/office/drawing/2014/main" id="{17A6E2EB-47D2-53BC-8E58-7258A2F28BBD}"/>
              </a:ext>
            </a:extLst>
          </p:cNvPr>
          <p:cNvPicPr>
            <a:picLocks noChangeAspect="1"/>
          </p:cNvPicPr>
          <p:nvPr/>
        </p:nvPicPr>
        <p:blipFill rotWithShape="1">
          <a:blip r:embed="rId2">
            <a:extLst>
              <a:ext uri="{28A0092B-C50C-407E-A947-70E740481C1C}">
                <a14:useLocalDpi xmlns:a14="http://schemas.microsoft.com/office/drawing/2010/main" val="0"/>
              </a:ext>
            </a:extLst>
          </a:blip>
          <a:srcRect l="3675" r="6185"/>
          <a:stretch/>
        </p:blipFill>
        <p:spPr>
          <a:xfrm>
            <a:off x="583667" y="583539"/>
            <a:ext cx="5329889" cy="3855739"/>
          </a:xfrm>
          <a:prstGeom prst="rect">
            <a:avLst/>
          </a:prstGeom>
        </p:spPr>
      </p:pic>
      <p:pic>
        <p:nvPicPr>
          <p:cNvPr id="3" name="image122.jpeg" descr="Shape  Description automatically generated with medium confidence">
            <a:extLst>
              <a:ext uri="{FF2B5EF4-FFF2-40B4-BE49-F238E27FC236}">
                <a16:creationId xmlns:a16="http://schemas.microsoft.com/office/drawing/2014/main" id="{37239328-E4BF-C49C-F221-3561F0A9F9C1}"/>
              </a:ext>
            </a:extLst>
          </p:cNvPr>
          <p:cNvPicPr>
            <a:picLocks noChangeAspect="1"/>
          </p:cNvPicPr>
          <p:nvPr/>
        </p:nvPicPr>
        <p:blipFill>
          <a:blip r:embed="rId3" cstate="print"/>
          <a:stretch>
            <a:fillRect/>
          </a:stretch>
        </p:blipFill>
        <p:spPr>
          <a:xfrm>
            <a:off x="6338304" y="1144985"/>
            <a:ext cx="2070551" cy="2853529"/>
          </a:xfrm>
          <a:prstGeom prst="rect">
            <a:avLst/>
          </a:prstGeom>
        </p:spPr>
      </p:pic>
    </p:spTree>
    <p:extLst>
      <p:ext uri="{BB962C8B-B14F-4D97-AF65-F5344CB8AC3E}">
        <p14:creationId xmlns:p14="http://schemas.microsoft.com/office/powerpoint/2010/main" val="136142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2" name="Title 1">
            <a:extLst>
              <a:ext uri="{FF2B5EF4-FFF2-40B4-BE49-F238E27FC236}">
                <a16:creationId xmlns:a16="http://schemas.microsoft.com/office/drawing/2014/main" id="{F7641B88-443B-F7B1-E116-D38DD858CB93}"/>
              </a:ext>
            </a:extLst>
          </p:cNvPr>
          <p:cNvSpPr>
            <a:spLocks noGrp="1"/>
          </p:cNvSpPr>
          <p:nvPr>
            <p:ph type="ctrTitle"/>
          </p:nvPr>
        </p:nvSpPr>
        <p:spPr>
          <a:xfrm>
            <a:off x="468224" y="100694"/>
            <a:ext cx="4818888" cy="554845"/>
          </a:xfrm>
        </p:spPr>
        <p:txBody>
          <a:bodyPr vert="horz" lIns="91440" tIns="45720" rIns="91440" bIns="45720" rtlCol="0" anchor="b">
            <a:normAutofit fontScale="90000"/>
          </a:bodyPr>
          <a:lstStyle/>
          <a:p>
            <a:pPr algn="l"/>
            <a:r>
              <a:rPr lang="en-US" sz="3600" b="1" kern="0" dirty="0">
                <a:latin typeface="Montserrat SemiBold" panose="00000700000000000000" pitchFamily="2" charset="0"/>
                <a:cs typeface="Arial"/>
                <a:sym typeface="Arial"/>
              </a:rPr>
              <a:t>Sensor </a:t>
            </a:r>
            <a:r>
              <a:rPr lang="en-US" sz="3600" b="1" kern="0" dirty="0">
                <a:solidFill>
                  <a:schemeClr val="tx2"/>
                </a:solidFill>
                <a:latin typeface="Montserrat SemiBold" panose="00000700000000000000" pitchFamily="2" charset="0"/>
                <a:cs typeface="Arial"/>
                <a:sym typeface="Arial"/>
              </a:rPr>
              <a:t>fusion</a:t>
            </a:r>
            <a:r>
              <a:rPr lang="en-US" sz="3600" b="1" kern="0" dirty="0">
                <a:latin typeface="Montserrat SemiBold" panose="00000700000000000000" pitchFamily="2" charset="0"/>
                <a:cs typeface="Arial"/>
                <a:sym typeface="Arial"/>
              </a:rPr>
              <a:t> </a:t>
            </a:r>
            <a:endParaRPr lang="en-US" sz="3600" kern="1200" dirty="0">
              <a:solidFill>
                <a:schemeClr val="tx1"/>
              </a:solidFill>
              <a:latin typeface="Montserrat SemiBold" panose="00000700000000000000" pitchFamily="2" charset="0"/>
            </a:endParaRPr>
          </a:p>
        </p:txBody>
      </p:sp>
      <p:pic>
        <p:nvPicPr>
          <p:cNvPr id="4" name="Picture 3">
            <a:extLst>
              <a:ext uri="{FF2B5EF4-FFF2-40B4-BE49-F238E27FC236}">
                <a16:creationId xmlns:a16="http://schemas.microsoft.com/office/drawing/2014/main" id="{6E3683CE-EBC2-A76A-33E2-2F24B83D2149}"/>
              </a:ext>
            </a:extLst>
          </p:cNvPr>
          <p:cNvPicPr>
            <a:picLocks noChangeAspect="1"/>
          </p:cNvPicPr>
          <p:nvPr/>
        </p:nvPicPr>
        <p:blipFill>
          <a:blip r:embed="rId2"/>
          <a:stretch>
            <a:fillRect/>
          </a:stretch>
        </p:blipFill>
        <p:spPr>
          <a:xfrm>
            <a:off x="4672531" y="856309"/>
            <a:ext cx="3410559" cy="3329900"/>
          </a:xfrm>
          <a:prstGeom prst="rect">
            <a:avLst/>
          </a:prstGeom>
        </p:spPr>
      </p:pic>
      <p:pic>
        <p:nvPicPr>
          <p:cNvPr id="6" name="Picture 5" descr="A diagram of a computer program&#10;&#10;Description automatically generated">
            <a:extLst>
              <a:ext uri="{FF2B5EF4-FFF2-40B4-BE49-F238E27FC236}">
                <a16:creationId xmlns:a16="http://schemas.microsoft.com/office/drawing/2014/main" id="{701C8EF0-9D5E-2253-D51E-9C19AF676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0148"/>
            <a:ext cx="4791702" cy="3481452"/>
          </a:xfrm>
          <a:prstGeom prst="rect">
            <a:avLst/>
          </a:prstGeom>
        </p:spPr>
      </p:pic>
    </p:spTree>
    <p:extLst>
      <p:ext uri="{BB962C8B-B14F-4D97-AF65-F5344CB8AC3E}">
        <p14:creationId xmlns:p14="http://schemas.microsoft.com/office/powerpoint/2010/main" val="14553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1720735"/>
            <a:ext cx="4381499" cy="1464539"/>
          </a:xfrm>
        </p:spPr>
        <p:txBody>
          <a:bodyPr/>
          <a:lstStyle/>
          <a:p>
            <a:r>
              <a:rPr lang="en" b="1" kern="0" dirty="0">
                <a:latin typeface="Arial"/>
                <a:cs typeface="Arial"/>
                <a:sym typeface="Arial"/>
              </a:rPr>
              <a:t>SIMULATION</a:t>
            </a:r>
            <a:endParaRPr lang="en-US" sz="4000" dirty="0">
              <a:effectLst/>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06</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723899" y="3351431"/>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8096264" y="716123"/>
            <a:ext cx="539735" cy="522127"/>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294470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2" name="Title 1">
            <a:extLst>
              <a:ext uri="{FF2B5EF4-FFF2-40B4-BE49-F238E27FC236}">
                <a16:creationId xmlns:a16="http://schemas.microsoft.com/office/drawing/2014/main" id="{F7641B88-443B-F7B1-E116-D38DD858CB93}"/>
              </a:ext>
            </a:extLst>
          </p:cNvPr>
          <p:cNvSpPr>
            <a:spLocks noGrp="1"/>
          </p:cNvSpPr>
          <p:nvPr>
            <p:ph type="ctrTitle"/>
          </p:nvPr>
        </p:nvSpPr>
        <p:spPr>
          <a:xfrm>
            <a:off x="468224" y="100694"/>
            <a:ext cx="4818888" cy="554845"/>
          </a:xfrm>
        </p:spPr>
        <p:txBody>
          <a:bodyPr vert="horz" lIns="91440" tIns="45720" rIns="91440" bIns="45720" rtlCol="0" anchor="b">
            <a:normAutofit fontScale="90000"/>
          </a:bodyPr>
          <a:lstStyle/>
          <a:p>
            <a:pPr algn="l"/>
            <a:r>
              <a:rPr lang="en" sz="3600" b="1" kern="0" dirty="0">
                <a:latin typeface="Montserrat SemiBold" panose="00000700000000000000" pitchFamily="2" charset="0"/>
                <a:cs typeface="Arial"/>
                <a:sym typeface="Arial"/>
              </a:rPr>
              <a:t>SIMULA</a:t>
            </a:r>
            <a:r>
              <a:rPr lang="en" sz="3600" b="1" kern="0" dirty="0">
                <a:solidFill>
                  <a:schemeClr val="tx2"/>
                </a:solidFill>
                <a:latin typeface="Montserrat SemiBold" panose="00000700000000000000" pitchFamily="2" charset="0"/>
                <a:cs typeface="Arial"/>
                <a:sym typeface="Arial"/>
              </a:rPr>
              <a:t>TION</a:t>
            </a:r>
            <a:r>
              <a:rPr lang="en-US" sz="3600" kern="1200" dirty="0">
                <a:solidFill>
                  <a:schemeClr val="tx1"/>
                </a:solidFill>
                <a:latin typeface="Montserrat SemiBold" panose="00000700000000000000" pitchFamily="2" charset="0"/>
              </a:rPr>
              <a:t> </a:t>
            </a:r>
          </a:p>
        </p:txBody>
      </p:sp>
      <p:sp>
        <p:nvSpPr>
          <p:cNvPr id="3" name="Subtitle 2">
            <a:extLst>
              <a:ext uri="{FF2B5EF4-FFF2-40B4-BE49-F238E27FC236}">
                <a16:creationId xmlns:a16="http://schemas.microsoft.com/office/drawing/2014/main" id="{0B8FB2E9-337E-C49D-C248-900DFBEF3F40}"/>
              </a:ext>
            </a:extLst>
          </p:cNvPr>
          <p:cNvSpPr>
            <a:spLocks noGrp="1"/>
          </p:cNvSpPr>
          <p:nvPr>
            <p:ph type="subTitle" idx="1"/>
          </p:nvPr>
        </p:nvSpPr>
        <p:spPr>
          <a:xfrm>
            <a:off x="774634" y="797814"/>
            <a:ext cx="7003712" cy="3547872"/>
          </a:xfrm>
        </p:spPr>
        <p:txBody>
          <a:bodyPr vert="horz" lIns="91440" tIns="45720" rIns="91440" bIns="45720" rtlCol="0" anchor="t">
            <a:normAutofit/>
          </a:bodyPr>
          <a:lstStyle/>
          <a:p>
            <a:pPr indent="-228600" algn="l">
              <a:buFont typeface="Arial" panose="020B0604020202020204" pitchFamily="34" charset="0"/>
              <a:buChar char="•"/>
            </a:pPr>
            <a:r>
              <a:rPr lang="en-US" sz="1500" b="1" dirty="0"/>
              <a:t>Key Benefits of Robot Simulation:</a:t>
            </a:r>
          </a:p>
          <a:p>
            <a:pPr indent="-228600" algn="l">
              <a:buFont typeface="Arial" panose="020B0604020202020204" pitchFamily="34" charset="0"/>
              <a:buChar char="•"/>
            </a:pPr>
            <a:r>
              <a:rPr lang="en-US" sz="1500" dirty="0"/>
              <a:t>1-Visualization and debugging:</a:t>
            </a:r>
          </a:p>
          <a:p>
            <a:pPr indent="-228600" algn="l">
              <a:buFont typeface="Arial" panose="020B0604020202020204" pitchFamily="34" charset="0"/>
              <a:buChar char="•"/>
            </a:pPr>
            <a:r>
              <a:rPr lang="en-US" dirty="0"/>
              <a:t>Running a simulation provides all the information you need about the environment and the robot.</a:t>
            </a:r>
          </a:p>
          <a:p>
            <a:pPr indent="-228600" algn="l">
              <a:buFont typeface="Arial" panose="020B0604020202020204" pitchFamily="34" charset="0"/>
              <a:buChar char="•"/>
            </a:pPr>
            <a:endParaRPr lang="en-US" sz="1500" dirty="0"/>
          </a:p>
          <a:p>
            <a:pPr indent="-228600" algn="l">
              <a:buFont typeface="Arial" panose="020B0604020202020204" pitchFamily="34" charset="0"/>
              <a:buChar char="•"/>
            </a:pPr>
            <a:r>
              <a:rPr lang="en-US" sz="1500" dirty="0"/>
              <a:t>2-Fail fast, learn faster:</a:t>
            </a:r>
          </a:p>
          <a:p>
            <a:pPr indent="-228600" algn="l">
              <a:buFont typeface="Arial" panose="020B0604020202020204" pitchFamily="34" charset="0"/>
              <a:buChar char="•"/>
            </a:pPr>
            <a:r>
              <a:rPr lang="en-US" sz="1500" dirty="0"/>
              <a:t>Failing on a simulated robot is faster and cheaper. </a:t>
            </a:r>
          </a:p>
          <a:p>
            <a:pPr indent="-228600" algn="l">
              <a:buFont typeface="Arial" panose="020B0604020202020204" pitchFamily="34" charset="0"/>
              <a:buChar char="•"/>
            </a:pPr>
            <a:endParaRPr lang="en-US" sz="1500" dirty="0"/>
          </a:p>
          <a:p>
            <a:pPr indent="-228600" algn="l">
              <a:buFont typeface="Arial" panose="020B0604020202020204" pitchFamily="34" charset="0"/>
              <a:buChar char="•"/>
            </a:pPr>
            <a:r>
              <a:rPr lang="en-US" sz="1500" dirty="0"/>
              <a:t>3-Building a robot is too expensive :</a:t>
            </a:r>
          </a:p>
          <a:p>
            <a:pPr indent="-228600" algn="l">
              <a:buFont typeface="Arial" panose="020B0604020202020204" pitchFamily="34" charset="0"/>
              <a:buChar char="•"/>
            </a:pPr>
            <a:r>
              <a:rPr lang="en-US" sz="1500" dirty="0"/>
              <a:t>test algorithms on a real robot is too expensive.</a:t>
            </a:r>
          </a:p>
          <a:p>
            <a:pPr indent="-228600" algn="l">
              <a:buFont typeface="Arial" panose="020B0604020202020204" pitchFamily="34" charset="0"/>
              <a:buChar char="•"/>
            </a:pPr>
            <a:endParaRPr lang="en-US" sz="1500" dirty="0"/>
          </a:p>
          <a:p>
            <a:pPr indent="-228600" algn="l">
              <a:buFont typeface="Arial" panose="020B0604020202020204" pitchFamily="34" charset="0"/>
              <a:buChar char="•"/>
            </a:pPr>
            <a:endParaRPr lang="en-US" sz="1500" dirty="0"/>
          </a:p>
          <a:p>
            <a:pPr indent="-228600" algn="l">
              <a:buFont typeface="Arial" panose="020B0604020202020204" pitchFamily="34" charset="0"/>
              <a:buChar char="•"/>
            </a:pPr>
            <a:endParaRPr lang="en-US" sz="1500" dirty="0"/>
          </a:p>
          <a:p>
            <a:pPr indent="-228600" algn="l">
              <a:buFont typeface="Arial" panose="020B0604020202020204" pitchFamily="34" charset="0"/>
              <a:buChar char="•"/>
            </a:pPr>
            <a:endParaRPr lang="en-US" sz="1500" dirty="0"/>
          </a:p>
          <a:p>
            <a:pPr indent="-228600" algn="l">
              <a:buFont typeface="Arial" panose="020B0604020202020204" pitchFamily="34" charset="0"/>
              <a:buChar char="•"/>
            </a:pPr>
            <a:endParaRPr lang="en-US" sz="1500" dirty="0"/>
          </a:p>
          <a:p>
            <a:pPr indent="-228600" algn="l">
              <a:buFont typeface="Arial" panose="020B0604020202020204" pitchFamily="34" charset="0"/>
              <a:buChar char="•"/>
            </a:pPr>
            <a:endParaRPr lang="en-US" sz="1500" dirty="0"/>
          </a:p>
          <a:p>
            <a:pPr indent="-228600" algn="l">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0F3C53D1-DED0-9A6F-0D9F-D7BBEB5DEA1C}"/>
              </a:ext>
            </a:extLst>
          </p:cNvPr>
          <p:cNvPicPr>
            <a:picLocks noChangeAspect="1"/>
          </p:cNvPicPr>
          <p:nvPr/>
        </p:nvPicPr>
        <p:blipFill>
          <a:blip r:embed="rId2"/>
          <a:stretch>
            <a:fillRect/>
          </a:stretch>
        </p:blipFill>
        <p:spPr>
          <a:xfrm>
            <a:off x="5287112" y="2610538"/>
            <a:ext cx="3709831" cy="1585952"/>
          </a:xfrm>
          <a:prstGeom prst="rect">
            <a:avLst/>
          </a:prstGeom>
        </p:spPr>
      </p:pic>
    </p:spTree>
    <p:extLst>
      <p:ext uri="{BB962C8B-B14F-4D97-AF65-F5344CB8AC3E}">
        <p14:creationId xmlns:p14="http://schemas.microsoft.com/office/powerpoint/2010/main" val="249526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dirty="0">
                <a:latin typeface="Montserrat SemiBold" panose="00000700000000000000" pitchFamily="2" charset="0"/>
              </a:rPr>
              <a:t>Steps </a:t>
            </a:r>
            <a:r>
              <a:rPr lang="en-US" sz="2400" dirty="0">
                <a:solidFill>
                  <a:schemeClr val="tx2"/>
                </a:solidFill>
                <a:latin typeface="Montserrat SemiBold" panose="00000700000000000000" pitchFamily="2" charset="0"/>
              </a:rPr>
              <a:t>of</a:t>
            </a:r>
            <a:r>
              <a:rPr lang="en-US" sz="2400" dirty="0">
                <a:latin typeface="Montserrat SemiBold" panose="00000700000000000000" pitchFamily="2" charset="0"/>
              </a:rPr>
              <a:t> simulation</a:t>
            </a:r>
            <a:endParaRPr lang="en-US" sz="2400" dirty="0">
              <a:solidFill>
                <a:schemeClr val="tx2"/>
              </a:solidFill>
              <a:latin typeface="Montserrat SemiBold" panose="00000700000000000000" pitchFamily="2" charset="0"/>
            </a:endParaRPr>
          </a:p>
        </p:txBody>
      </p:sp>
      <p:sp>
        <p:nvSpPr>
          <p:cNvPr id="3" name="TextBox 2">
            <a:extLst>
              <a:ext uri="{FF2B5EF4-FFF2-40B4-BE49-F238E27FC236}">
                <a16:creationId xmlns:a16="http://schemas.microsoft.com/office/drawing/2014/main" id="{9A2E1CF9-8E3A-D5F1-8199-BAAEA61F6C76}"/>
              </a:ext>
            </a:extLst>
          </p:cNvPr>
          <p:cNvSpPr txBox="1"/>
          <p:nvPr/>
        </p:nvSpPr>
        <p:spPr>
          <a:xfrm>
            <a:off x="673499" y="680148"/>
            <a:ext cx="6926400" cy="3737049"/>
          </a:xfrm>
          <a:prstGeom prst="rect">
            <a:avLst/>
          </a:prstGeom>
          <a:noFill/>
        </p:spPr>
        <p:txBody>
          <a:bodyPr wrap="square">
            <a:spAutoFit/>
          </a:bodyPr>
          <a:lstStyle/>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1-  Build a Robot:</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URDF(XACRO).</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Adding gazebo plugins.</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2- Connect to ROS:</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Gazebo's ROS node.</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The gazebo service node </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/gazebo/</a:t>
            </a:r>
            <a:r>
              <a:rPr lang="en-US" sz="1600" dirty="0" err="1">
                <a:latin typeface="Lato" panose="020F0502020204030203" pitchFamily="34" charset="0"/>
                <a:ea typeface="Lato" panose="020F0502020204030203" pitchFamily="34" charset="0"/>
                <a:cs typeface="Lato" panose="020F0502020204030203" pitchFamily="34" charset="0"/>
              </a:rPr>
              <a:t>spawn_urdf_model</a:t>
            </a:r>
            <a:r>
              <a:rPr lang="en-US" sz="16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3-launch </a:t>
            </a:r>
            <a:r>
              <a:rPr lang="en-US" sz="1600" dirty="0" err="1">
                <a:latin typeface="Lato" panose="020F0502020204030203" pitchFamily="34" charset="0"/>
                <a:ea typeface="Lato" panose="020F0502020204030203" pitchFamily="34" charset="0"/>
                <a:cs typeface="Lato" panose="020F0502020204030203" pitchFamily="34" charset="0"/>
              </a:rPr>
              <a:t>gmapping.launch</a:t>
            </a:r>
            <a:endParaRPr lang="en-US" sz="1600" dirty="0">
              <a:latin typeface="Lato" panose="020F0502020204030203" pitchFamily="34" charset="0"/>
              <a:ea typeface="Lato" panose="020F0502020204030203" pitchFamily="34" charset="0"/>
              <a:cs typeface="Lato" panose="020F0502020204030203" pitchFamily="34" charset="0"/>
            </a:endParaRP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4-launch </a:t>
            </a:r>
            <a:r>
              <a:rPr lang="en-US" sz="1600" dirty="0" err="1">
                <a:latin typeface="Lato" panose="020F0502020204030203" pitchFamily="34" charset="0"/>
                <a:ea typeface="Lato" panose="020F0502020204030203" pitchFamily="34" charset="0"/>
                <a:cs typeface="Lato" panose="020F0502020204030203" pitchFamily="34" charset="0"/>
              </a:rPr>
              <a:t>amcl.launch</a:t>
            </a:r>
            <a:r>
              <a:rPr lang="en-US" sz="1600" dirty="0">
                <a:latin typeface="Lato" panose="020F0502020204030203" pitchFamily="34" charset="0"/>
                <a:ea typeface="Lato" panose="020F0502020204030203" pitchFamily="34" charset="0"/>
                <a:cs typeface="Lato" panose="020F0502020204030203" pitchFamily="34" charset="0"/>
              </a:rPr>
              <a:t> </a:t>
            </a:r>
          </a:p>
          <a:p>
            <a:pPr>
              <a:lnSpc>
                <a:spcPct val="150000"/>
              </a:lnSpc>
            </a:pPr>
            <a:r>
              <a:rPr lang="en-US" sz="1600" dirty="0">
                <a:latin typeface="Lato" panose="020F0502020204030203" pitchFamily="34" charset="0"/>
                <a:ea typeface="Lato" panose="020F0502020204030203" pitchFamily="34" charset="0"/>
                <a:cs typeface="Lato" panose="020F0502020204030203" pitchFamily="34" charset="0"/>
              </a:rPr>
              <a:t>5-launch </a:t>
            </a:r>
            <a:r>
              <a:rPr lang="en-US" sz="1600" dirty="0" err="1">
                <a:latin typeface="Lato" panose="020F0502020204030203" pitchFamily="34" charset="0"/>
                <a:ea typeface="Lato" panose="020F0502020204030203" pitchFamily="34" charset="0"/>
                <a:cs typeface="Lato" panose="020F0502020204030203" pitchFamily="34" charset="0"/>
              </a:rPr>
              <a:t>navigation.launch</a:t>
            </a:r>
            <a:endParaRPr lang="en-US" sz="16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A black background with a black square">
            <a:extLst>
              <a:ext uri="{FF2B5EF4-FFF2-40B4-BE49-F238E27FC236}">
                <a16:creationId xmlns:a16="http://schemas.microsoft.com/office/drawing/2014/main" id="{1E8CD109-043F-5146-5B2A-01F72B740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137" y="602419"/>
            <a:ext cx="5207364" cy="3892505"/>
          </a:xfrm>
          <a:prstGeom prst="rect">
            <a:avLst/>
          </a:prstGeom>
        </p:spPr>
      </p:pic>
    </p:spTree>
    <p:extLst>
      <p:ext uri="{BB962C8B-B14F-4D97-AF65-F5344CB8AC3E}">
        <p14:creationId xmlns:p14="http://schemas.microsoft.com/office/powerpoint/2010/main" val="41238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579391" y="390496"/>
            <a:ext cx="7536563" cy="533675"/>
          </a:xfrm>
        </p:spPr>
        <p:txBody>
          <a:bodyPr/>
          <a:lstStyle/>
          <a:p>
            <a:r>
              <a:rPr lang="en-US" sz="3200" dirty="0"/>
              <a:t>INTRODUCTION</a:t>
            </a:r>
            <a:r>
              <a:rPr lang="en-US" sz="3200" dirty="0">
                <a:solidFill>
                  <a:schemeClr val="tx2">
                    <a:lumMod val="75000"/>
                  </a:schemeClr>
                </a:solidFill>
              </a:rPr>
              <a:t> and </a:t>
            </a:r>
            <a:r>
              <a:rPr lang="en-US" sz="3200" dirty="0"/>
              <a:t>OBJECTIVE</a:t>
            </a:r>
          </a:p>
        </p:txBody>
      </p:sp>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5025595" y="318770"/>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420100" y="18681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1" name="Conector recto 30">
            <a:extLst>
              <a:ext uri="{FF2B5EF4-FFF2-40B4-BE49-F238E27FC236}">
                <a16:creationId xmlns:a16="http://schemas.microsoft.com/office/drawing/2014/main" id="{2F0A46CC-F2B1-C285-26F5-B448B4D77DBF}"/>
              </a:ext>
            </a:extLst>
          </p:cNvPr>
          <p:cNvCxnSpPr>
            <a:cxnSpLocks/>
          </p:cNvCxnSpPr>
          <p:nvPr/>
        </p:nvCxnSpPr>
        <p:spPr>
          <a:xfrm>
            <a:off x="717122" y="4721327"/>
            <a:ext cx="6487242" cy="0"/>
          </a:xfrm>
          <a:prstGeom prst="line">
            <a:avLst/>
          </a:prstGeom>
          <a:ln/>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115954" y="4270053"/>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4" name="TextBox 3">
            <a:extLst>
              <a:ext uri="{FF2B5EF4-FFF2-40B4-BE49-F238E27FC236}">
                <a16:creationId xmlns:a16="http://schemas.microsoft.com/office/drawing/2014/main" id="{2FDA10E0-B814-F3C9-704A-8B12909CE69D}"/>
              </a:ext>
            </a:extLst>
          </p:cNvPr>
          <p:cNvSpPr txBox="1"/>
          <p:nvPr/>
        </p:nvSpPr>
        <p:spPr>
          <a:xfrm>
            <a:off x="579391" y="995896"/>
            <a:ext cx="6929120" cy="1754326"/>
          </a:xfrm>
          <a:prstGeom prst="rect">
            <a:avLst/>
          </a:prstGeom>
          <a:noFill/>
        </p:spPr>
        <p:txBody>
          <a:bodyPr wrap="square">
            <a:spAutoFit/>
          </a:bodyPr>
          <a:lstStyle/>
          <a:p>
            <a:r>
              <a:rPr lang="en-US" b="0" i="0" dirty="0">
                <a:solidFill>
                  <a:srgbClr val="374151"/>
                </a:solidFill>
                <a:effectLst/>
                <a:latin typeface="Söhne"/>
              </a:rPr>
              <a:t>The seed sowing robot project revolutionizes the traditional method of manual seed sowing in agriculture by automating the process and reducing human effort. By leveraging cutting-edge technologies like ROS, mapping, localization, and path planning, the robot achieves efficient and accurate seed placement, optimizing crop yields and promoting sustainable farming practices.</a:t>
            </a:r>
            <a:endParaRPr lang="en-US" dirty="0"/>
          </a:p>
        </p:txBody>
      </p:sp>
      <p:pic>
        <p:nvPicPr>
          <p:cNvPr id="5" name="Picture 4" descr="A picture containing auto part, toy, LEGO, wheel">
            <a:extLst>
              <a:ext uri="{FF2B5EF4-FFF2-40B4-BE49-F238E27FC236}">
                <a16:creationId xmlns:a16="http://schemas.microsoft.com/office/drawing/2014/main" id="{5C33F7EC-6DAD-8DBA-C37B-438C7C360E99}"/>
              </a:ext>
            </a:extLst>
          </p:cNvPr>
          <p:cNvPicPr>
            <a:picLocks noChangeAspect="1"/>
          </p:cNvPicPr>
          <p:nvPr/>
        </p:nvPicPr>
        <p:blipFill rotWithShape="1">
          <a:blip r:embed="rId2">
            <a:extLst>
              <a:ext uri="{28A0092B-C50C-407E-A947-70E740481C1C}">
                <a14:useLocalDpi xmlns:a14="http://schemas.microsoft.com/office/drawing/2010/main" val="0"/>
              </a:ext>
            </a:extLst>
          </a:blip>
          <a:srcRect l="20046" t="23331" r="16717" b="7762"/>
          <a:stretch/>
        </p:blipFill>
        <p:spPr>
          <a:xfrm>
            <a:off x="5500758" y="2571750"/>
            <a:ext cx="2444179" cy="1956937"/>
          </a:xfrm>
          <a:prstGeom prst="rect">
            <a:avLst/>
          </a:prstGeom>
        </p:spPr>
      </p:pic>
    </p:spTree>
    <p:extLst>
      <p:ext uri="{BB962C8B-B14F-4D97-AF65-F5344CB8AC3E}">
        <p14:creationId xmlns:p14="http://schemas.microsoft.com/office/powerpoint/2010/main" val="82168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0-#ppt_w/2"/>
                                          </p:val>
                                        </p:tav>
                                        <p:tav tm="100000">
                                          <p:val>
                                            <p:strVal val="#ppt_x"/>
                                          </p:val>
                                        </p:tav>
                                      </p:tavLst>
                                    </p:anim>
                                    <p:anim calcmode="lin" valueType="num">
                                      <p:cBhvr additive="base">
                                        <p:cTn id="21" dur="5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b="1" dirty="0">
                <a:latin typeface="Montserrat SemiBold" panose="00000700000000000000" pitchFamily="2" charset="0"/>
              </a:rPr>
              <a:t>URDF</a:t>
            </a:r>
            <a:endParaRPr lang="en-US" sz="2400" dirty="0">
              <a:solidFill>
                <a:schemeClr val="tx2"/>
              </a:solidFill>
              <a:latin typeface="Montserrat SemiBold" panose="00000700000000000000" pitchFamily="2" charset="0"/>
            </a:endParaRPr>
          </a:p>
        </p:txBody>
      </p:sp>
      <p:pic>
        <p:nvPicPr>
          <p:cNvPr id="2" name="Content Placeholder 3">
            <a:extLst>
              <a:ext uri="{FF2B5EF4-FFF2-40B4-BE49-F238E27FC236}">
                <a16:creationId xmlns:a16="http://schemas.microsoft.com/office/drawing/2014/main" id="{B598F31D-A4BA-C2D2-9DDE-D815FAC4969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7212" t="13081" r="22806" b="14119"/>
          <a:stretch/>
        </p:blipFill>
        <p:spPr>
          <a:xfrm>
            <a:off x="4352143" y="1353854"/>
            <a:ext cx="4132912" cy="2792816"/>
          </a:xfrm>
          <a:prstGeom prst="rect">
            <a:avLst/>
          </a:prstGeom>
        </p:spPr>
      </p:pic>
      <p:pic>
        <p:nvPicPr>
          <p:cNvPr id="3" name="Picture 2">
            <a:extLst>
              <a:ext uri="{FF2B5EF4-FFF2-40B4-BE49-F238E27FC236}">
                <a16:creationId xmlns:a16="http://schemas.microsoft.com/office/drawing/2014/main" id="{C87BB4A7-516A-38CB-BD9B-F1C73B6E4074}"/>
              </a:ext>
            </a:extLst>
          </p:cNvPr>
          <p:cNvPicPr>
            <a:picLocks noChangeAspect="1"/>
          </p:cNvPicPr>
          <p:nvPr/>
        </p:nvPicPr>
        <p:blipFill rotWithShape="1">
          <a:blip r:embed="rId4"/>
          <a:srcRect l="18571" t="13175" r="5802" b="9682"/>
          <a:stretch/>
        </p:blipFill>
        <p:spPr>
          <a:xfrm>
            <a:off x="484056" y="1353854"/>
            <a:ext cx="4132911" cy="2792816"/>
          </a:xfrm>
          <a:prstGeom prst="rect">
            <a:avLst/>
          </a:prstGeom>
        </p:spPr>
      </p:pic>
    </p:spTree>
    <p:extLst>
      <p:ext uri="{BB962C8B-B14F-4D97-AF65-F5344CB8AC3E}">
        <p14:creationId xmlns:p14="http://schemas.microsoft.com/office/powerpoint/2010/main" val="152419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b="1" dirty="0">
                <a:latin typeface="Montserrat SemiBold" panose="00000700000000000000" pitchFamily="2" charset="0"/>
              </a:rPr>
              <a:t>TF</a:t>
            </a:r>
            <a:endParaRPr lang="en-US" sz="2400" dirty="0">
              <a:solidFill>
                <a:schemeClr val="tx2"/>
              </a:solidFill>
              <a:latin typeface="Montserrat SemiBold" panose="00000700000000000000" pitchFamily="2" charset="0"/>
            </a:endParaRPr>
          </a:p>
        </p:txBody>
      </p:sp>
      <p:pic>
        <p:nvPicPr>
          <p:cNvPr id="3" name="Content Placeholder 4" descr="A diagram of a company">
            <a:extLst>
              <a:ext uri="{FF2B5EF4-FFF2-40B4-BE49-F238E27FC236}">
                <a16:creationId xmlns:a16="http://schemas.microsoft.com/office/drawing/2014/main" id="{CF1AE5DD-FCCD-B892-EFF4-E0454FFD2B38}"/>
              </a:ext>
            </a:extLst>
          </p:cNvPr>
          <p:cNvPicPr>
            <a:picLocks noChangeAspect="1"/>
          </p:cNvPicPr>
          <p:nvPr/>
        </p:nvPicPr>
        <p:blipFill rotWithShape="1">
          <a:blip r:embed="rId2">
            <a:extLst>
              <a:ext uri="{28A0092B-C50C-407E-A947-70E740481C1C}">
                <a14:useLocalDpi xmlns:a14="http://schemas.microsoft.com/office/drawing/2010/main" val="0"/>
              </a:ext>
            </a:extLst>
          </a:blip>
          <a:srcRect t="5023" b="2086"/>
          <a:stretch/>
        </p:blipFill>
        <p:spPr>
          <a:xfrm>
            <a:off x="1024860" y="510540"/>
            <a:ext cx="6926399" cy="4000499"/>
          </a:xfrm>
          <a:prstGeom prst="rect">
            <a:avLst/>
          </a:prstGeom>
        </p:spPr>
      </p:pic>
    </p:spTree>
    <p:extLst>
      <p:ext uri="{BB962C8B-B14F-4D97-AF65-F5344CB8AC3E}">
        <p14:creationId xmlns:p14="http://schemas.microsoft.com/office/powerpoint/2010/main" val="30876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b="1" dirty="0">
                <a:latin typeface="Montserrat SemiBold" panose="00000700000000000000" pitchFamily="2" charset="0"/>
              </a:rPr>
              <a:t>TF</a:t>
            </a:r>
            <a:endParaRPr lang="en-US" sz="2400" dirty="0">
              <a:solidFill>
                <a:schemeClr val="tx2"/>
              </a:solidFill>
              <a:latin typeface="Montserrat SemiBold" panose="00000700000000000000" pitchFamily="2" charset="0"/>
            </a:endParaRPr>
          </a:p>
        </p:txBody>
      </p:sp>
      <p:pic>
        <p:nvPicPr>
          <p:cNvPr id="2" name="Picture 1">
            <a:extLst>
              <a:ext uri="{FF2B5EF4-FFF2-40B4-BE49-F238E27FC236}">
                <a16:creationId xmlns:a16="http://schemas.microsoft.com/office/drawing/2014/main" id="{1E2E4B6A-8711-6DE1-901B-A24C6A969FA9}"/>
              </a:ext>
            </a:extLst>
          </p:cNvPr>
          <p:cNvPicPr>
            <a:picLocks noChangeAspect="1"/>
          </p:cNvPicPr>
          <p:nvPr/>
        </p:nvPicPr>
        <p:blipFill>
          <a:blip r:embed="rId2"/>
          <a:stretch>
            <a:fillRect/>
          </a:stretch>
        </p:blipFill>
        <p:spPr>
          <a:xfrm>
            <a:off x="565500" y="605192"/>
            <a:ext cx="7679340" cy="4538307"/>
          </a:xfrm>
          <a:prstGeom prst="rect">
            <a:avLst/>
          </a:prstGeom>
        </p:spPr>
      </p:pic>
    </p:spTree>
    <p:extLst>
      <p:ext uri="{BB962C8B-B14F-4D97-AF65-F5344CB8AC3E}">
        <p14:creationId xmlns:p14="http://schemas.microsoft.com/office/powerpoint/2010/main" val="340974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395854" y="98187"/>
            <a:ext cx="6926400" cy="461665"/>
          </a:xfrm>
          <a:prstGeom prst="rect">
            <a:avLst/>
          </a:prstGeom>
          <a:noFill/>
        </p:spPr>
        <p:txBody>
          <a:bodyPr wrap="square">
            <a:spAutoFit/>
          </a:bodyPr>
          <a:lstStyle/>
          <a:p>
            <a:r>
              <a:rPr lang="en-US" sz="2400" dirty="0">
                <a:latin typeface="Montserrat SemiBold" panose="00000700000000000000" pitchFamily="2" charset="0"/>
              </a:rPr>
              <a:t>GAZEBO</a:t>
            </a:r>
            <a:r>
              <a:rPr lang="en-US" sz="2400" dirty="0">
                <a:solidFill>
                  <a:schemeClr val="tx2"/>
                </a:solidFill>
                <a:latin typeface="Montserrat SemiBold" panose="00000700000000000000" pitchFamily="2" charset="0"/>
              </a:rPr>
              <a:t> WORLDS</a:t>
            </a:r>
          </a:p>
        </p:txBody>
      </p:sp>
      <p:pic>
        <p:nvPicPr>
          <p:cNvPr id="2" name="Content Placeholder 3">
            <a:extLst>
              <a:ext uri="{FF2B5EF4-FFF2-40B4-BE49-F238E27FC236}">
                <a16:creationId xmlns:a16="http://schemas.microsoft.com/office/drawing/2014/main" id="{CD92C020-9BEA-7206-46B0-DD6CFDDC17D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 t="-1" r="-20411" b="-57"/>
          <a:stretch/>
        </p:blipFill>
        <p:spPr>
          <a:xfrm>
            <a:off x="505070" y="529765"/>
            <a:ext cx="5803323" cy="4515548"/>
          </a:xfrm>
          <a:prstGeom prst="rect">
            <a:avLst/>
          </a:prstGeom>
        </p:spPr>
      </p:pic>
      <p:pic>
        <p:nvPicPr>
          <p:cNvPr id="3" name="Picture 2">
            <a:extLst>
              <a:ext uri="{FF2B5EF4-FFF2-40B4-BE49-F238E27FC236}">
                <a16:creationId xmlns:a16="http://schemas.microsoft.com/office/drawing/2014/main" id="{8BAC626E-6521-B545-F444-0138FC9683BD}"/>
              </a:ext>
            </a:extLst>
          </p:cNvPr>
          <p:cNvPicPr>
            <a:picLocks noChangeAspect="1"/>
          </p:cNvPicPr>
          <p:nvPr/>
        </p:nvPicPr>
        <p:blipFill rotWithShape="1">
          <a:blip r:embed="rId4"/>
          <a:srcRect l="29523" t="32690" r="18401" b="8611"/>
          <a:stretch/>
        </p:blipFill>
        <p:spPr>
          <a:xfrm rot="16200000">
            <a:off x="4600964" y="1193154"/>
            <a:ext cx="4515551" cy="3188761"/>
          </a:xfrm>
          <a:prstGeom prst="rect">
            <a:avLst/>
          </a:prstGeom>
        </p:spPr>
      </p:pic>
    </p:spTree>
    <p:extLst>
      <p:ext uri="{BB962C8B-B14F-4D97-AF65-F5344CB8AC3E}">
        <p14:creationId xmlns:p14="http://schemas.microsoft.com/office/powerpoint/2010/main" val="270689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b="1" dirty="0">
                <a:latin typeface="Montserrat SemiBold" panose="00000700000000000000" pitchFamily="2" charset="0"/>
              </a:rPr>
              <a:t>MAPS</a:t>
            </a:r>
            <a:endParaRPr lang="en-US" sz="2400" dirty="0">
              <a:solidFill>
                <a:schemeClr val="tx2"/>
              </a:solidFill>
              <a:latin typeface="Montserrat SemiBold" panose="00000700000000000000" pitchFamily="2" charset="0"/>
            </a:endParaRPr>
          </a:p>
        </p:txBody>
      </p:sp>
      <p:pic>
        <p:nvPicPr>
          <p:cNvPr id="2" name="Picture 1">
            <a:extLst>
              <a:ext uri="{FF2B5EF4-FFF2-40B4-BE49-F238E27FC236}">
                <a16:creationId xmlns:a16="http://schemas.microsoft.com/office/drawing/2014/main" id="{EECCD5D7-9537-60B3-BFAB-65965E110C37}"/>
              </a:ext>
            </a:extLst>
          </p:cNvPr>
          <p:cNvPicPr>
            <a:picLocks noChangeAspect="1"/>
          </p:cNvPicPr>
          <p:nvPr/>
        </p:nvPicPr>
        <p:blipFill rotWithShape="1">
          <a:blip r:embed="rId2"/>
          <a:srcRect l="6295" t="4192" r="2687" b="5980"/>
          <a:stretch/>
        </p:blipFill>
        <p:spPr>
          <a:xfrm>
            <a:off x="452803" y="563178"/>
            <a:ext cx="5022506" cy="4226241"/>
          </a:xfrm>
          <a:prstGeom prst="rect">
            <a:avLst/>
          </a:prstGeom>
        </p:spPr>
      </p:pic>
      <p:pic>
        <p:nvPicPr>
          <p:cNvPr id="3" name="Content Placeholder 3">
            <a:extLst>
              <a:ext uri="{FF2B5EF4-FFF2-40B4-BE49-F238E27FC236}">
                <a16:creationId xmlns:a16="http://schemas.microsoft.com/office/drawing/2014/main" id="{FC22BCDF-234F-CF82-DC80-EB0553669CA6}"/>
              </a:ext>
            </a:extLst>
          </p:cNvPr>
          <p:cNvPicPr>
            <a:picLocks noChangeAspect="1"/>
          </p:cNvPicPr>
          <p:nvPr/>
        </p:nvPicPr>
        <p:blipFill rotWithShape="1">
          <a:blip r:embed="rId3"/>
          <a:srcRect l="10497" t="22950" r="6558" b="22689"/>
          <a:stretch/>
        </p:blipFill>
        <p:spPr>
          <a:xfrm rot="16200000">
            <a:off x="4913787" y="1216749"/>
            <a:ext cx="4226237" cy="2919102"/>
          </a:xfrm>
          <a:prstGeom prst="rect">
            <a:avLst/>
          </a:prstGeom>
        </p:spPr>
      </p:pic>
    </p:spTree>
    <p:extLst>
      <p:ext uri="{BB962C8B-B14F-4D97-AF65-F5344CB8AC3E}">
        <p14:creationId xmlns:p14="http://schemas.microsoft.com/office/powerpoint/2010/main" val="347865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b="1" dirty="0">
                <a:latin typeface="Montserrat SemiBold" panose="00000700000000000000" pitchFamily="2" charset="0"/>
              </a:rPr>
              <a:t>LOCALIZ</a:t>
            </a:r>
            <a:r>
              <a:rPr lang="en-US" sz="2400" b="1" dirty="0">
                <a:solidFill>
                  <a:schemeClr val="tx2"/>
                </a:solidFill>
                <a:latin typeface="Montserrat SemiBold" panose="00000700000000000000" pitchFamily="2" charset="0"/>
              </a:rPr>
              <a:t>ATION</a:t>
            </a:r>
            <a:endParaRPr lang="en-US" sz="2400" dirty="0">
              <a:solidFill>
                <a:schemeClr val="tx2"/>
              </a:solidFill>
              <a:latin typeface="Montserrat SemiBold" panose="00000700000000000000" pitchFamily="2" charset="0"/>
            </a:endParaRPr>
          </a:p>
        </p:txBody>
      </p:sp>
      <p:pic>
        <p:nvPicPr>
          <p:cNvPr id="2" name="Content Placeholder 3">
            <a:extLst>
              <a:ext uri="{FF2B5EF4-FFF2-40B4-BE49-F238E27FC236}">
                <a16:creationId xmlns:a16="http://schemas.microsoft.com/office/drawing/2014/main" id="{5536571B-4E7E-560C-F27B-B74A9E1721E7}"/>
              </a:ext>
            </a:extLst>
          </p:cNvPr>
          <p:cNvPicPr>
            <a:picLocks noChangeAspect="1"/>
          </p:cNvPicPr>
          <p:nvPr/>
        </p:nvPicPr>
        <p:blipFill>
          <a:blip r:embed="rId2"/>
          <a:stretch>
            <a:fillRect/>
          </a:stretch>
        </p:blipFill>
        <p:spPr>
          <a:xfrm>
            <a:off x="565498" y="567854"/>
            <a:ext cx="8013002" cy="4412254"/>
          </a:xfrm>
          <a:prstGeom prst="rect">
            <a:avLst/>
          </a:prstGeom>
        </p:spPr>
      </p:pic>
    </p:spTree>
    <p:extLst>
      <p:ext uri="{BB962C8B-B14F-4D97-AF65-F5344CB8AC3E}">
        <p14:creationId xmlns:p14="http://schemas.microsoft.com/office/powerpoint/2010/main" val="359917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468224" y="143528"/>
            <a:ext cx="6926400" cy="461665"/>
          </a:xfrm>
          <a:prstGeom prst="rect">
            <a:avLst/>
          </a:prstGeom>
          <a:noFill/>
        </p:spPr>
        <p:txBody>
          <a:bodyPr wrap="square">
            <a:spAutoFit/>
          </a:bodyPr>
          <a:lstStyle/>
          <a:p>
            <a:r>
              <a:rPr lang="en-US" sz="2400" b="1" dirty="0">
                <a:latin typeface="Montserrat SemiBold" panose="00000700000000000000" pitchFamily="2" charset="0"/>
              </a:rPr>
              <a:t>NAVIG</a:t>
            </a:r>
            <a:r>
              <a:rPr lang="en-US" sz="2400" b="1" dirty="0">
                <a:solidFill>
                  <a:schemeClr val="tx2"/>
                </a:solidFill>
                <a:latin typeface="Montserrat SemiBold" panose="00000700000000000000" pitchFamily="2" charset="0"/>
              </a:rPr>
              <a:t>ATION</a:t>
            </a:r>
            <a:endParaRPr lang="en-US" sz="2400" dirty="0">
              <a:solidFill>
                <a:schemeClr val="tx2"/>
              </a:solidFill>
              <a:latin typeface="Montserrat SemiBold" panose="00000700000000000000" pitchFamily="2" charset="0"/>
            </a:endParaRPr>
          </a:p>
        </p:txBody>
      </p:sp>
      <p:pic>
        <p:nvPicPr>
          <p:cNvPr id="2" name="Content Placeholder 3">
            <a:extLst>
              <a:ext uri="{FF2B5EF4-FFF2-40B4-BE49-F238E27FC236}">
                <a16:creationId xmlns:a16="http://schemas.microsoft.com/office/drawing/2014/main" id="{47001FE9-C259-D52C-25C1-DB2C98ED5D5A}"/>
              </a:ext>
            </a:extLst>
          </p:cNvPr>
          <p:cNvPicPr>
            <a:picLocks noChangeAspect="1"/>
          </p:cNvPicPr>
          <p:nvPr/>
        </p:nvPicPr>
        <p:blipFill rotWithShape="1">
          <a:blip r:embed="rId2"/>
          <a:srcRect l="40981" t="14073" r="18178" b="7351"/>
          <a:stretch/>
        </p:blipFill>
        <p:spPr>
          <a:xfrm>
            <a:off x="1107440" y="854808"/>
            <a:ext cx="3007355" cy="3699270"/>
          </a:xfrm>
          <a:prstGeom prst="rect">
            <a:avLst/>
          </a:prstGeom>
        </p:spPr>
      </p:pic>
      <p:pic>
        <p:nvPicPr>
          <p:cNvPr id="3" name="Picture 2">
            <a:extLst>
              <a:ext uri="{FF2B5EF4-FFF2-40B4-BE49-F238E27FC236}">
                <a16:creationId xmlns:a16="http://schemas.microsoft.com/office/drawing/2014/main" id="{8998DBB5-C249-2963-D63F-D41A4976A1A1}"/>
              </a:ext>
            </a:extLst>
          </p:cNvPr>
          <p:cNvPicPr>
            <a:picLocks noChangeAspect="1"/>
          </p:cNvPicPr>
          <p:nvPr/>
        </p:nvPicPr>
        <p:blipFill rotWithShape="1">
          <a:blip r:embed="rId3"/>
          <a:srcRect l="40724" t="14421" r="19031" b="6825"/>
          <a:stretch/>
        </p:blipFill>
        <p:spPr>
          <a:xfrm>
            <a:off x="4707325" y="854808"/>
            <a:ext cx="2912672" cy="3699270"/>
          </a:xfrm>
          <a:prstGeom prst="rect">
            <a:avLst/>
          </a:prstGeom>
        </p:spPr>
      </p:pic>
    </p:spTree>
    <p:extLst>
      <p:ext uri="{BB962C8B-B14F-4D97-AF65-F5344CB8AC3E}">
        <p14:creationId xmlns:p14="http://schemas.microsoft.com/office/powerpoint/2010/main" val="23194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395854" y="163393"/>
            <a:ext cx="6926400" cy="461665"/>
          </a:xfrm>
          <a:prstGeom prst="rect">
            <a:avLst/>
          </a:prstGeom>
          <a:noFill/>
        </p:spPr>
        <p:txBody>
          <a:bodyPr wrap="square">
            <a:spAutoFit/>
          </a:bodyPr>
          <a:lstStyle/>
          <a:p>
            <a:r>
              <a:rPr lang="en-US" sz="2400" b="1" dirty="0">
                <a:latin typeface="Montserrat SemiBold" panose="00000700000000000000" pitchFamily="2" charset="0"/>
              </a:rPr>
              <a:t>NAVIG</a:t>
            </a:r>
            <a:r>
              <a:rPr lang="en-US" sz="2400" b="1" dirty="0">
                <a:solidFill>
                  <a:schemeClr val="tx2"/>
                </a:solidFill>
                <a:latin typeface="Montserrat SemiBold" panose="00000700000000000000" pitchFamily="2" charset="0"/>
              </a:rPr>
              <a:t>ATION</a:t>
            </a:r>
            <a:endParaRPr lang="en-US" sz="2400" dirty="0">
              <a:solidFill>
                <a:schemeClr val="tx2"/>
              </a:solidFill>
              <a:latin typeface="Montserrat SemiBold" panose="00000700000000000000" pitchFamily="2" charset="0"/>
            </a:endParaRPr>
          </a:p>
        </p:txBody>
      </p:sp>
      <p:pic>
        <p:nvPicPr>
          <p:cNvPr id="2" name="Content Placeholder 3">
            <a:extLst>
              <a:ext uri="{FF2B5EF4-FFF2-40B4-BE49-F238E27FC236}">
                <a16:creationId xmlns:a16="http://schemas.microsoft.com/office/drawing/2014/main" id="{8DAB8379-C23B-919C-C089-A7E281F4F689}"/>
              </a:ext>
            </a:extLst>
          </p:cNvPr>
          <p:cNvPicPr>
            <a:picLocks noChangeAspect="1"/>
          </p:cNvPicPr>
          <p:nvPr/>
        </p:nvPicPr>
        <p:blipFill rotWithShape="1">
          <a:blip r:embed="rId2"/>
          <a:srcRect l="51587" t="17823" r="28732" b="24058"/>
          <a:stretch/>
        </p:blipFill>
        <p:spPr>
          <a:xfrm>
            <a:off x="1457878" y="899772"/>
            <a:ext cx="2688801" cy="3574573"/>
          </a:xfrm>
          <a:prstGeom prst="rect">
            <a:avLst/>
          </a:prstGeom>
        </p:spPr>
      </p:pic>
      <p:pic>
        <p:nvPicPr>
          <p:cNvPr id="3" name="Picture 2">
            <a:extLst>
              <a:ext uri="{FF2B5EF4-FFF2-40B4-BE49-F238E27FC236}">
                <a16:creationId xmlns:a16="http://schemas.microsoft.com/office/drawing/2014/main" id="{095FD8D9-013D-3DAD-E50E-5FC2893A510F}"/>
              </a:ext>
            </a:extLst>
          </p:cNvPr>
          <p:cNvPicPr>
            <a:picLocks noChangeAspect="1"/>
          </p:cNvPicPr>
          <p:nvPr/>
        </p:nvPicPr>
        <p:blipFill rotWithShape="1">
          <a:blip r:embed="rId3"/>
          <a:srcRect l="51350" t="20969" r="28874" b="26127"/>
          <a:stretch/>
        </p:blipFill>
        <p:spPr>
          <a:xfrm>
            <a:off x="4935941" y="899773"/>
            <a:ext cx="2789831" cy="3574573"/>
          </a:xfrm>
          <a:prstGeom prst="rect">
            <a:avLst/>
          </a:prstGeom>
        </p:spPr>
      </p:pic>
    </p:spTree>
    <p:extLst>
      <p:ext uri="{BB962C8B-B14F-4D97-AF65-F5344CB8AC3E}">
        <p14:creationId xmlns:p14="http://schemas.microsoft.com/office/powerpoint/2010/main" val="329854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1720735"/>
            <a:ext cx="4381499" cy="1464539"/>
          </a:xfrm>
        </p:spPr>
        <p:txBody>
          <a:bodyPr/>
          <a:lstStyle/>
          <a:p>
            <a:r>
              <a:rPr lang="en-US" b="1" dirty="0"/>
              <a:t>SOFTWARE</a:t>
            </a:r>
            <a:endParaRPr lang="en-US" sz="4000" dirty="0">
              <a:effectLst/>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07</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491196" y="3185274"/>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8096264" y="716123"/>
            <a:ext cx="539735" cy="522127"/>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4909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4" name="TextBox 3">
            <a:extLst>
              <a:ext uri="{FF2B5EF4-FFF2-40B4-BE49-F238E27FC236}">
                <a16:creationId xmlns:a16="http://schemas.microsoft.com/office/drawing/2014/main" id="{8BD8113A-4947-B566-7C73-0968E63C629C}"/>
              </a:ext>
            </a:extLst>
          </p:cNvPr>
          <p:cNvSpPr txBox="1"/>
          <p:nvPr/>
        </p:nvSpPr>
        <p:spPr>
          <a:xfrm>
            <a:off x="616210" y="249794"/>
            <a:ext cx="6497169" cy="3939540"/>
          </a:xfrm>
          <a:prstGeom prst="rect">
            <a:avLst/>
          </a:prstGeom>
          <a:noFill/>
        </p:spPr>
        <p:txBody>
          <a:bodyPr wrap="square" rtlCol="1">
            <a:spAutoFit/>
          </a:bodyPr>
          <a:lstStyle/>
          <a:p>
            <a:r>
              <a:rPr lang="en-US" sz="2400" dirty="0">
                <a:latin typeface="Montserrat SemiBold" panose="00000700000000000000" pitchFamily="2" charset="0"/>
              </a:rPr>
              <a:t>Commu</a:t>
            </a:r>
            <a:r>
              <a:rPr lang="en-US" sz="2400" dirty="0">
                <a:solidFill>
                  <a:schemeClr val="tx2"/>
                </a:solidFill>
                <a:latin typeface="Montserrat SemiBold" panose="00000700000000000000" pitchFamily="2" charset="0"/>
              </a:rPr>
              <a:t>nication</a:t>
            </a:r>
            <a:r>
              <a:rPr lang="en-US" sz="2400" dirty="0">
                <a:latin typeface="Montserrat SemiBold" panose="00000700000000000000" pitchFamily="2" charset="0"/>
              </a:rPr>
              <a:t> </a:t>
            </a:r>
          </a:p>
          <a:p>
            <a:endParaRPr lang="en-US" sz="2000" dirty="0">
              <a:latin typeface="Montserrat SemiBold" panose="00000700000000000000" pitchFamily="2" charset="0"/>
            </a:endParaRPr>
          </a:p>
          <a:p>
            <a:r>
              <a:rPr lang="en-US" sz="2000" dirty="0" err="1">
                <a:latin typeface="Montserrat SemiBold" panose="00000700000000000000" pitchFamily="2" charset="0"/>
              </a:rPr>
              <a:t>Rosserial</a:t>
            </a:r>
            <a:r>
              <a:rPr lang="en-US" sz="2400" b="1" kern="0" dirty="0">
                <a:solidFill>
                  <a:schemeClr val="tx1"/>
                </a:solidFill>
                <a:latin typeface="Montserrat SemiBold" panose="00000700000000000000" pitchFamily="2" charset="0"/>
                <a:cs typeface="Arial"/>
                <a:sym typeface="Arial"/>
              </a:rPr>
              <a:t>:</a:t>
            </a:r>
            <a:endParaRPr lang="en-US" sz="2400" dirty="0"/>
          </a:p>
          <a:p>
            <a:endParaRPr lang="en-US" dirty="0"/>
          </a:p>
          <a:p>
            <a:r>
              <a:rPr lang="en-US" b="0" i="0" dirty="0" err="1">
                <a:effectLst/>
                <a:latin typeface="Söhne"/>
              </a:rPr>
              <a:t>Rosserial</a:t>
            </a:r>
            <a:r>
              <a:rPr lang="en-US" b="0" i="0" dirty="0">
                <a:effectLst/>
                <a:latin typeface="Söhne"/>
              </a:rPr>
              <a:t> bridges the communication gap between ROS and microcontrollers, which are often used in embedded systems to control sensors, actuators, and other hardware components</a:t>
            </a:r>
          </a:p>
          <a:p>
            <a:endParaRPr lang="en-US" dirty="0">
              <a:latin typeface="Söhne"/>
            </a:endParaRPr>
          </a:p>
          <a:p>
            <a:r>
              <a:rPr lang="en-US" sz="2000" b="1" dirty="0">
                <a:latin typeface="Montserrat SemiBold" panose="00000700000000000000" pitchFamily="2" charset="0"/>
              </a:rPr>
              <a:t>SSH(</a:t>
            </a:r>
            <a:r>
              <a:rPr lang="en-US" sz="2000" b="1" i="0" dirty="0">
                <a:solidFill>
                  <a:srgbClr val="36344D"/>
                </a:solidFill>
                <a:effectLst/>
                <a:latin typeface="Montserrat SemiBold" panose="00000700000000000000" pitchFamily="2" charset="0"/>
              </a:rPr>
              <a:t>Secure Shell Protocol</a:t>
            </a:r>
            <a:r>
              <a:rPr lang="en-US" sz="2000" b="1" dirty="0">
                <a:latin typeface="Montserrat SemiBold" panose="00000700000000000000" pitchFamily="2" charset="0"/>
              </a:rPr>
              <a:t>)</a:t>
            </a:r>
            <a:r>
              <a:rPr lang="en-US" sz="2000" b="1" kern="0" dirty="0">
                <a:solidFill>
                  <a:schemeClr val="tx1"/>
                </a:solidFill>
                <a:latin typeface="Montserrat SemiBold" panose="00000700000000000000" pitchFamily="2" charset="0"/>
                <a:cs typeface="Arial"/>
                <a:sym typeface="Arial"/>
              </a:rPr>
              <a:t> :</a:t>
            </a:r>
          </a:p>
          <a:p>
            <a:r>
              <a:rPr lang="en-US" b="0" i="0" dirty="0">
                <a:solidFill>
                  <a:srgbClr val="36344D"/>
                </a:solidFill>
                <a:effectLst/>
                <a:latin typeface="Muli"/>
              </a:rPr>
              <a:t>is a remote administration protocol that allows users to access, control, and modify their remote servers over the internet.</a:t>
            </a:r>
            <a:endParaRPr lang="en-US" b="1" kern="0" dirty="0">
              <a:latin typeface="Montserrat SemiBold" panose="00000700000000000000" pitchFamily="2" charset="0"/>
              <a:cs typeface="Arial"/>
              <a:sym typeface="Arial"/>
            </a:endParaRPr>
          </a:p>
          <a:p>
            <a:endParaRPr lang="en-US" b="1" kern="0" dirty="0">
              <a:latin typeface="Montserrat SemiBold" panose="00000700000000000000" pitchFamily="2" charset="0"/>
              <a:cs typeface="Arial"/>
              <a:sym typeface="Arial"/>
            </a:endParaRPr>
          </a:p>
          <a:p>
            <a:endParaRPr lang="ar-EG" dirty="0"/>
          </a:p>
        </p:txBody>
      </p:sp>
      <p:pic>
        <p:nvPicPr>
          <p:cNvPr id="5" name="Picture 2" descr="SSH Tutorial: What is SSH, Encryptions and Ports">
            <a:extLst>
              <a:ext uri="{FF2B5EF4-FFF2-40B4-BE49-F238E27FC236}">
                <a16:creationId xmlns:a16="http://schemas.microsoft.com/office/drawing/2014/main" id="{FED64880-85AA-F93D-6D53-8440C4083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600" y="3560904"/>
            <a:ext cx="4232047" cy="14893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37BC6C-C7EF-3E48-B9C8-6D7AAA206AD7}"/>
              </a:ext>
            </a:extLst>
          </p:cNvPr>
          <p:cNvSpPr txBox="1"/>
          <p:nvPr/>
        </p:nvSpPr>
        <p:spPr>
          <a:xfrm>
            <a:off x="616210" y="3659273"/>
            <a:ext cx="1941044" cy="646331"/>
          </a:xfrm>
          <a:prstGeom prst="rect">
            <a:avLst/>
          </a:prstGeom>
          <a:noFill/>
        </p:spPr>
        <p:txBody>
          <a:bodyPr wrap="none" rtlCol="1">
            <a:spAutoFit/>
          </a:bodyPr>
          <a:lstStyle/>
          <a:p>
            <a:r>
              <a:rPr lang="en-US" dirty="0"/>
              <a:t>EX</a:t>
            </a:r>
            <a:r>
              <a:rPr lang="en-US" sz="1800" b="1" kern="0" dirty="0">
                <a:solidFill>
                  <a:schemeClr val="tx1"/>
                </a:solidFill>
                <a:latin typeface="Montserrat SemiBold" panose="00000700000000000000" pitchFamily="2" charset="0"/>
                <a:cs typeface="Arial"/>
                <a:sym typeface="Arial"/>
              </a:rPr>
              <a:t>:</a:t>
            </a:r>
          </a:p>
          <a:p>
            <a:r>
              <a:rPr lang="en-US" dirty="0"/>
              <a:t>SSH –Y </a:t>
            </a:r>
            <a:r>
              <a:rPr lang="en-US" dirty="0" err="1"/>
              <a:t>ubuntu@IP</a:t>
            </a:r>
            <a:endParaRPr lang="ar-EG" dirty="0"/>
          </a:p>
        </p:txBody>
      </p:sp>
    </p:spTree>
    <p:extLst>
      <p:ext uri="{BB962C8B-B14F-4D97-AF65-F5344CB8AC3E}">
        <p14:creationId xmlns:p14="http://schemas.microsoft.com/office/powerpoint/2010/main" val="32793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342299" y="190534"/>
            <a:ext cx="6728461" cy="513275"/>
          </a:xfrm>
        </p:spPr>
        <p:txBody>
          <a:bodyPr/>
          <a:lstStyle/>
          <a:p>
            <a:r>
              <a:rPr lang="es-ES" sz="3200" dirty="0">
                <a:solidFill>
                  <a:prstClr val="black"/>
                </a:solidFill>
              </a:rPr>
              <a:t>STEPS OF </a:t>
            </a:r>
            <a:r>
              <a:rPr lang="es-ES" sz="3200" dirty="0">
                <a:solidFill>
                  <a:srgbClr val="567EBA"/>
                </a:solidFill>
              </a:rPr>
              <a:t>IMPLEMENTAION</a:t>
            </a:r>
            <a:r>
              <a:rPr lang="es-ES" sz="3200" dirty="0">
                <a:solidFill>
                  <a:prstClr val="black"/>
                </a:solidFill>
              </a:rPr>
              <a:t> </a:t>
            </a:r>
            <a:endParaRPr lang="en-US" sz="3200" dirty="0"/>
          </a:p>
        </p:txBody>
      </p:sp>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5146710" y="145127"/>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830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1" name="Conector recto 30">
            <a:extLst>
              <a:ext uri="{FF2B5EF4-FFF2-40B4-BE49-F238E27FC236}">
                <a16:creationId xmlns:a16="http://schemas.microsoft.com/office/drawing/2014/main" id="{2F0A46CC-F2B1-C285-26F5-B448B4D77DBF}"/>
              </a:ext>
            </a:extLst>
          </p:cNvPr>
          <p:cNvCxnSpPr>
            <a:cxnSpLocks/>
          </p:cNvCxnSpPr>
          <p:nvPr/>
        </p:nvCxnSpPr>
        <p:spPr>
          <a:xfrm>
            <a:off x="793854" y="4994824"/>
            <a:ext cx="6487242" cy="0"/>
          </a:xfrm>
          <a:prstGeom prst="line">
            <a:avLst/>
          </a:prstGeom>
          <a:ln/>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3746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16000" y="4412805"/>
            <a:ext cx="410467" cy="424862"/>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pic>
        <p:nvPicPr>
          <p:cNvPr id="3" name="Picture 2">
            <a:extLst>
              <a:ext uri="{FF2B5EF4-FFF2-40B4-BE49-F238E27FC236}">
                <a16:creationId xmlns:a16="http://schemas.microsoft.com/office/drawing/2014/main" id="{9D8DC3B2-4A83-3B0B-77A6-F9092ECFB307}"/>
              </a:ext>
            </a:extLst>
          </p:cNvPr>
          <p:cNvPicPr>
            <a:picLocks noChangeAspect="1"/>
          </p:cNvPicPr>
          <p:nvPr/>
        </p:nvPicPr>
        <p:blipFill>
          <a:blip r:embed="rId2"/>
          <a:stretch>
            <a:fillRect/>
          </a:stretch>
        </p:blipFill>
        <p:spPr>
          <a:xfrm>
            <a:off x="2230447" y="680148"/>
            <a:ext cx="4744230" cy="4150317"/>
          </a:xfrm>
          <a:prstGeom prst="rect">
            <a:avLst/>
          </a:prstGeom>
        </p:spPr>
      </p:pic>
      <p:pic>
        <p:nvPicPr>
          <p:cNvPr id="5" name="Picture 4">
            <a:extLst>
              <a:ext uri="{FF2B5EF4-FFF2-40B4-BE49-F238E27FC236}">
                <a16:creationId xmlns:a16="http://schemas.microsoft.com/office/drawing/2014/main" id="{31D8F480-1235-A258-53E9-DBF534B9EFAC}"/>
              </a:ext>
            </a:extLst>
          </p:cNvPr>
          <p:cNvPicPr>
            <a:picLocks noChangeAspect="1"/>
          </p:cNvPicPr>
          <p:nvPr/>
        </p:nvPicPr>
        <p:blipFill>
          <a:blip r:embed="rId3"/>
          <a:stretch>
            <a:fillRect/>
          </a:stretch>
        </p:blipFill>
        <p:spPr>
          <a:xfrm>
            <a:off x="3172461" y="800484"/>
            <a:ext cx="276688" cy="276688"/>
          </a:xfrm>
          <a:prstGeom prst="rect">
            <a:avLst/>
          </a:prstGeom>
        </p:spPr>
      </p:pic>
      <p:pic>
        <p:nvPicPr>
          <p:cNvPr id="6" name="Picture 5">
            <a:extLst>
              <a:ext uri="{FF2B5EF4-FFF2-40B4-BE49-F238E27FC236}">
                <a16:creationId xmlns:a16="http://schemas.microsoft.com/office/drawing/2014/main" id="{B6E20DCE-FF2C-DFD0-799C-1D653F65C94E}"/>
              </a:ext>
            </a:extLst>
          </p:cNvPr>
          <p:cNvPicPr>
            <a:picLocks noChangeAspect="1"/>
          </p:cNvPicPr>
          <p:nvPr/>
        </p:nvPicPr>
        <p:blipFill>
          <a:blip r:embed="rId4"/>
          <a:stretch>
            <a:fillRect/>
          </a:stretch>
        </p:blipFill>
        <p:spPr>
          <a:xfrm>
            <a:off x="4667850" y="784427"/>
            <a:ext cx="274344" cy="268247"/>
          </a:xfrm>
          <a:prstGeom prst="rect">
            <a:avLst/>
          </a:prstGeom>
        </p:spPr>
      </p:pic>
      <p:sp>
        <p:nvSpPr>
          <p:cNvPr id="9" name="Google Shape;7465;p23">
            <a:extLst>
              <a:ext uri="{FF2B5EF4-FFF2-40B4-BE49-F238E27FC236}">
                <a16:creationId xmlns:a16="http://schemas.microsoft.com/office/drawing/2014/main" id="{30E44DE3-7A78-7872-B20E-3334E71FA00A}"/>
              </a:ext>
            </a:extLst>
          </p:cNvPr>
          <p:cNvSpPr/>
          <p:nvPr/>
        </p:nvSpPr>
        <p:spPr>
          <a:xfrm>
            <a:off x="6154519" y="751175"/>
            <a:ext cx="337036" cy="325997"/>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1FC1996B-A69D-E59A-3401-08243000862B}"/>
              </a:ext>
            </a:extLst>
          </p:cNvPr>
          <p:cNvPicPr>
            <a:picLocks noChangeAspect="1"/>
          </p:cNvPicPr>
          <p:nvPr/>
        </p:nvPicPr>
        <p:blipFill>
          <a:blip r:embed="rId5"/>
          <a:stretch>
            <a:fillRect/>
          </a:stretch>
        </p:blipFill>
        <p:spPr>
          <a:xfrm>
            <a:off x="3096017" y="3961326"/>
            <a:ext cx="322921" cy="317448"/>
          </a:xfrm>
          <a:prstGeom prst="rect">
            <a:avLst/>
          </a:prstGeom>
        </p:spPr>
      </p:pic>
      <p:grpSp>
        <p:nvGrpSpPr>
          <p:cNvPr id="11" name="Google Shape;7544;p24">
            <a:extLst>
              <a:ext uri="{FF2B5EF4-FFF2-40B4-BE49-F238E27FC236}">
                <a16:creationId xmlns:a16="http://schemas.microsoft.com/office/drawing/2014/main" id="{2E823FDE-78EB-2756-2077-BEE4263796AA}"/>
              </a:ext>
            </a:extLst>
          </p:cNvPr>
          <p:cNvGrpSpPr/>
          <p:nvPr/>
        </p:nvGrpSpPr>
        <p:grpSpPr>
          <a:xfrm>
            <a:off x="4661346" y="3944695"/>
            <a:ext cx="287351" cy="334079"/>
            <a:chOff x="1796039" y="3037884"/>
            <a:chExt cx="275991" cy="348097"/>
          </a:xfrm>
        </p:grpSpPr>
        <p:sp>
          <p:nvSpPr>
            <p:cNvPr id="13" name="Google Shape;7545;p24">
              <a:extLst>
                <a:ext uri="{FF2B5EF4-FFF2-40B4-BE49-F238E27FC236}">
                  <a16:creationId xmlns:a16="http://schemas.microsoft.com/office/drawing/2014/main" id="{A1EE8972-3CEE-5366-9570-E48E2D61D013}"/>
                </a:ext>
              </a:extLst>
            </p:cNvPr>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7546;p24">
              <a:extLst>
                <a:ext uri="{FF2B5EF4-FFF2-40B4-BE49-F238E27FC236}">
                  <a16:creationId xmlns:a16="http://schemas.microsoft.com/office/drawing/2014/main" id="{AF655EC5-675F-1317-167B-E999D18A3273}"/>
                </a:ext>
              </a:extLst>
            </p:cNvPr>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7547;p24">
              <a:extLst>
                <a:ext uri="{FF2B5EF4-FFF2-40B4-BE49-F238E27FC236}">
                  <a16:creationId xmlns:a16="http://schemas.microsoft.com/office/drawing/2014/main" id="{1171EF76-00E8-9C4F-E307-166E7F07E393}"/>
                </a:ext>
              </a:extLst>
            </p:cNvPr>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oogle Shape;8718;p27">
            <a:extLst>
              <a:ext uri="{FF2B5EF4-FFF2-40B4-BE49-F238E27FC236}">
                <a16:creationId xmlns:a16="http://schemas.microsoft.com/office/drawing/2014/main" id="{A47C49BD-3402-8C31-1A5E-6A263712706F}"/>
              </a:ext>
            </a:extLst>
          </p:cNvPr>
          <p:cNvGrpSpPr/>
          <p:nvPr/>
        </p:nvGrpSpPr>
        <p:grpSpPr>
          <a:xfrm>
            <a:off x="6129836" y="3961326"/>
            <a:ext cx="386402" cy="328586"/>
            <a:chOff x="5290168" y="4143730"/>
            <a:chExt cx="340384" cy="342520"/>
          </a:xfrm>
        </p:grpSpPr>
        <p:sp>
          <p:nvSpPr>
            <p:cNvPr id="17" name="Google Shape;8719;p27">
              <a:extLst>
                <a:ext uri="{FF2B5EF4-FFF2-40B4-BE49-F238E27FC236}">
                  <a16:creationId xmlns:a16="http://schemas.microsoft.com/office/drawing/2014/main" id="{072E00D3-48C6-74E9-0640-81F6E56887AA}"/>
                </a:ext>
              </a:extLst>
            </p:cNvPr>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8720;p27">
              <a:extLst>
                <a:ext uri="{FF2B5EF4-FFF2-40B4-BE49-F238E27FC236}">
                  <a16:creationId xmlns:a16="http://schemas.microsoft.com/office/drawing/2014/main" id="{B7A61E4E-CF61-77B6-7CD9-A84F4CA71F79}"/>
                </a:ext>
              </a:extLst>
            </p:cNvPr>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8721;p27">
              <a:extLst>
                <a:ext uri="{FF2B5EF4-FFF2-40B4-BE49-F238E27FC236}">
                  <a16:creationId xmlns:a16="http://schemas.microsoft.com/office/drawing/2014/main" id="{2ACEAB41-CC01-8024-2206-9D90D20C6483}"/>
                </a:ext>
              </a:extLst>
            </p:cNvPr>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8722;p27">
              <a:extLst>
                <a:ext uri="{FF2B5EF4-FFF2-40B4-BE49-F238E27FC236}">
                  <a16:creationId xmlns:a16="http://schemas.microsoft.com/office/drawing/2014/main" id="{37032348-A5E5-9171-0095-06FB9817222D}"/>
                </a:ext>
              </a:extLst>
            </p:cNvPr>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45566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inVertic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arn(inVertic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pic>
        <p:nvPicPr>
          <p:cNvPr id="4" name="Picture 3" descr="A picture containing text, screenshot, diagram, design&#10;&#10;Description automatically generated">
            <a:extLst>
              <a:ext uri="{FF2B5EF4-FFF2-40B4-BE49-F238E27FC236}">
                <a16:creationId xmlns:a16="http://schemas.microsoft.com/office/drawing/2014/main" id="{8F087E19-CD96-97E9-8459-6BF3DEA71F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23" r="5366" b="3868"/>
          <a:stretch/>
        </p:blipFill>
        <p:spPr bwMode="auto">
          <a:xfrm>
            <a:off x="1468800" y="575999"/>
            <a:ext cx="5866133" cy="432937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B3CC8B9-95D2-F53C-764A-B90BD8ABFCD2}"/>
              </a:ext>
            </a:extLst>
          </p:cNvPr>
          <p:cNvSpPr txBox="1"/>
          <p:nvPr/>
        </p:nvSpPr>
        <p:spPr>
          <a:xfrm>
            <a:off x="332771" y="163393"/>
            <a:ext cx="7002162" cy="738664"/>
          </a:xfrm>
          <a:prstGeom prst="rect">
            <a:avLst/>
          </a:prstGeom>
          <a:noFill/>
        </p:spPr>
        <p:txBody>
          <a:bodyPr wrap="square" rtlCol="1">
            <a:spAutoFit/>
          </a:bodyPr>
          <a:lstStyle/>
          <a:p>
            <a:r>
              <a:rPr lang="en-US" sz="2400" b="1" i="0" dirty="0">
                <a:effectLst/>
                <a:latin typeface="Montserrat SemiBold" panose="00000700000000000000" pitchFamily="2" charset="0"/>
                <a:ea typeface="Times New Roman" panose="02020603050405020304" pitchFamily="18" charset="0"/>
                <a:cs typeface="Times New Roman" panose="02020603050405020304" pitchFamily="18" charset="0"/>
              </a:rPr>
              <a:t>System </a:t>
            </a:r>
            <a:r>
              <a:rPr lang="en-US" sz="2400" b="1" i="0" dirty="0">
                <a:solidFill>
                  <a:schemeClr val="tx2"/>
                </a:solidFill>
                <a:effectLst/>
                <a:latin typeface="Montserrat SemiBold" panose="00000700000000000000" pitchFamily="2" charset="0"/>
                <a:ea typeface="Times New Roman" panose="02020603050405020304" pitchFamily="18" charset="0"/>
                <a:cs typeface="Times New Roman" panose="02020603050405020304" pitchFamily="18" charset="0"/>
              </a:rPr>
              <a:t>configuration</a:t>
            </a:r>
            <a:endParaRPr lang="en-US" sz="2400" b="1" i="1" dirty="0">
              <a:solidFill>
                <a:schemeClr val="tx2"/>
              </a:solidFill>
              <a:effectLst/>
              <a:latin typeface="Montserrat SemiBold" panose="00000700000000000000" pitchFamily="2" charset="0"/>
              <a:ea typeface="Times New Roman" panose="02020603050405020304" pitchFamily="18" charset="0"/>
              <a:cs typeface="Times New Roman" panose="02020603050405020304" pitchFamily="18" charset="0"/>
            </a:endParaRPr>
          </a:p>
          <a:p>
            <a:endParaRPr lang="ar-EG" dirty="0"/>
          </a:p>
        </p:txBody>
      </p:sp>
    </p:spTree>
    <p:extLst>
      <p:ext uri="{BB962C8B-B14F-4D97-AF65-F5344CB8AC3E}">
        <p14:creationId xmlns:p14="http://schemas.microsoft.com/office/powerpoint/2010/main" val="224748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395854" y="148993"/>
            <a:ext cx="6926400" cy="461665"/>
          </a:xfrm>
          <a:prstGeom prst="rect">
            <a:avLst/>
          </a:prstGeom>
          <a:noFill/>
        </p:spPr>
        <p:txBody>
          <a:bodyPr wrap="square">
            <a:spAutoFit/>
          </a:bodyPr>
          <a:lstStyle/>
          <a:p>
            <a:r>
              <a:rPr lang="en-US" sz="2400" b="1" dirty="0">
                <a:latin typeface="Montserrat SemiBold" panose="00000700000000000000" pitchFamily="2" charset="0"/>
              </a:rPr>
              <a:t>layout</a:t>
            </a:r>
            <a:endParaRPr lang="en-US" sz="2400" dirty="0">
              <a:solidFill>
                <a:schemeClr val="tx2"/>
              </a:solidFill>
              <a:latin typeface="Montserrat SemiBold" panose="000007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FCF1CCFD-E18F-F8AC-E161-AD4F65646AF4}"/>
              </a:ext>
            </a:extLst>
          </p:cNvPr>
          <p:cNvPicPr>
            <a:picLocks noChangeAspect="1"/>
          </p:cNvPicPr>
          <p:nvPr/>
        </p:nvPicPr>
        <p:blipFill rotWithShape="1">
          <a:blip r:embed="rId2">
            <a:extLst>
              <a:ext uri="{28A0092B-C50C-407E-A947-70E740481C1C}">
                <a14:useLocalDpi xmlns:a14="http://schemas.microsoft.com/office/drawing/2010/main" val="0"/>
              </a:ext>
            </a:extLst>
          </a:blip>
          <a:srcRect l="38190" t="25197" r="20629" b="10551"/>
          <a:stretch/>
        </p:blipFill>
        <p:spPr>
          <a:xfrm>
            <a:off x="1022406" y="610658"/>
            <a:ext cx="7228790" cy="3990142"/>
          </a:xfrm>
          <a:prstGeom prst="rect">
            <a:avLst/>
          </a:prstGeom>
        </p:spPr>
      </p:pic>
    </p:spTree>
    <p:extLst>
      <p:ext uri="{BB962C8B-B14F-4D97-AF65-F5344CB8AC3E}">
        <p14:creationId xmlns:p14="http://schemas.microsoft.com/office/powerpoint/2010/main" val="422508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395854" y="148993"/>
            <a:ext cx="6926400" cy="461665"/>
          </a:xfrm>
          <a:prstGeom prst="rect">
            <a:avLst/>
          </a:prstGeom>
          <a:noFill/>
        </p:spPr>
        <p:txBody>
          <a:bodyPr wrap="square">
            <a:spAutoFit/>
          </a:bodyPr>
          <a:lstStyle/>
          <a:p>
            <a:r>
              <a:rPr lang="en-US" sz="2400" b="1" dirty="0">
                <a:latin typeface="Montserrat SemiBold" panose="00000700000000000000" pitchFamily="2" charset="0"/>
              </a:rPr>
              <a:t>layout</a:t>
            </a:r>
            <a:endParaRPr lang="en-US" sz="2400" dirty="0">
              <a:latin typeface="Montserrat SemiBold" panose="00000700000000000000" pitchFamily="2" charset="0"/>
            </a:endParaRPr>
          </a:p>
        </p:txBody>
      </p:sp>
      <p:pic>
        <p:nvPicPr>
          <p:cNvPr id="9" name="Picture 8" descr="A screenshot of a computer&#10;&#10;Description automatically generated">
            <a:extLst>
              <a:ext uri="{FF2B5EF4-FFF2-40B4-BE49-F238E27FC236}">
                <a16:creationId xmlns:a16="http://schemas.microsoft.com/office/drawing/2014/main" id="{5A969C0E-9646-CF9D-58D0-4D5858DC3D95}"/>
              </a:ext>
            </a:extLst>
          </p:cNvPr>
          <p:cNvPicPr>
            <a:picLocks noChangeAspect="1"/>
          </p:cNvPicPr>
          <p:nvPr/>
        </p:nvPicPr>
        <p:blipFill rotWithShape="1">
          <a:blip r:embed="rId2">
            <a:extLst>
              <a:ext uri="{28A0092B-C50C-407E-A947-70E740481C1C}">
                <a14:useLocalDpi xmlns:a14="http://schemas.microsoft.com/office/drawing/2010/main" val="0"/>
              </a:ext>
            </a:extLst>
          </a:blip>
          <a:srcRect l="27874" t="45495" r="31811" b="30708"/>
          <a:stretch/>
        </p:blipFill>
        <p:spPr>
          <a:xfrm>
            <a:off x="1602806" y="1689027"/>
            <a:ext cx="6245188" cy="2073601"/>
          </a:xfrm>
          <a:prstGeom prst="rect">
            <a:avLst/>
          </a:prstGeom>
        </p:spPr>
      </p:pic>
    </p:spTree>
    <p:extLst>
      <p:ext uri="{BB962C8B-B14F-4D97-AF65-F5344CB8AC3E}">
        <p14:creationId xmlns:p14="http://schemas.microsoft.com/office/powerpoint/2010/main" val="32456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14" name="TextBox 13">
            <a:extLst>
              <a:ext uri="{FF2B5EF4-FFF2-40B4-BE49-F238E27FC236}">
                <a16:creationId xmlns:a16="http://schemas.microsoft.com/office/drawing/2014/main" id="{61E27985-D94C-32C9-A078-20675A7FA857}"/>
              </a:ext>
            </a:extLst>
          </p:cNvPr>
          <p:cNvSpPr txBox="1"/>
          <p:nvPr/>
        </p:nvSpPr>
        <p:spPr>
          <a:xfrm>
            <a:off x="395854" y="148993"/>
            <a:ext cx="6926400" cy="461665"/>
          </a:xfrm>
          <a:prstGeom prst="rect">
            <a:avLst/>
          </a:prstGeom>
          <a:noFill/>
        </p:spPr>
        <p:txBody>
          <a:bodyPr wrap="square">
            <a:spAutoFit/>
          </a:bodyPr>
          <a:lstStyle/>
          <a:p>
            <a:r>
              <a:rPr lang="en-US" sz="2400" dirty="0" err="1">
                <a:latin typeface="Montserrat SemiBold" panose="00000700000000000000" pitchFamily="2" charset="0"/>
              </a:rPr>
              <a:t>Rqt</a:t>
            </a:r>
            <a:r>
              <a:rPr lang="en-US" sz="2400" dirty="0">
                <a:solidFill>
                  <a:schemeClr val="tx2"/>
                </a:solidFill>
                <a:latin typeface="Montserrat SemiBold" panose="00000700000000000000" pitchFamily="2" charset="0"/>
              </a:rPr>
              <a:t> Graph</a:t>
            </a:r>
          </a:p>
        </p:txBody>
      </p:sp>
      <p:pic>
        <p:nvPicPr>
          <p:cNvPr id="6" name="Picture 5" descr="A screenshot of a computer&#10;&#10;Description automatically generated">
            <a:extLst>
              <a:ext uri="{FF2B5EF4-FFF2-40B4-BE49-F238E27FC236}">
                <a16:creationId xmlns:a16="http://schemas.microsoft.com/office/drawing/2014/main" id="{0E041C10-3F14-0959-1D74-2B2AEF1AADDA}"/>
              </a:ext>
            </a:extLst>
          </p:cNvPr>
          <p:cNvPicPr>
            <a:picLocks noChangeAspect="1"/>
          </p:cNvPicPr>
          <p:nvPr/>
        </p:nvPicPr>
        <p:blipFill rotWithShape="1">
          <a:blip r:embed="rId2">
            <a:extLst>
              <a:ext uri="{28A0092B-C50C-407E-A947-70E740481C1C}">
                <a14:useLocalDpi xmlns:a14="http://schemas.microsoft.com/office/drawing/2010/main" val="0"/>
              </a:ext>
            </a:extLst>
          </a:blip>
          <a:srcRect l="20394" t="27156" r="17560" b="21750"/>
          <a:stretch/>
        </p:blipFill>
        <p:spPr>
          <a:xfrm>
            <a:off x="667908" y="842402"/>
            <a:ext cx="7476701" cy="3960149"/>
          </a:xfrm>
          <a:prstGeom prst="rect">
            <a:avLst/>
          </a:prstGeom>
        </p:spPr>
      </p:pic>
    </p:spTree>
    <p:extLst>
      <p:ext uri="{BB962C8B-B14F-4D97-AF65-F5344CB8AC3E}">
        <p14:creationId xmlns:p14="http://schemas.microsoft.com/office/powerpoint/2010/main" val="395680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D1A41D61-DA2C-D942-E899-A23057A1D7CA}"/>
              </a:ext>
            </a:extLst>
          </p:cNvPr>
          <p:cNvCxnSpPr>
            <a:cxnSpLocks/>
          </p:cNvCxnSpPr>
          <p:nvPr/>
        </p:nvCxnSpPr>
        <p:spPr>
          <a:xfrm>
            <a:off x="4900046" y="163393"/>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5775EAD-0895-F2B7-026A-C0497BEE623E}"/>
              </a:ext>
            </a:extLst>
          </p:cNvPr>
          <p:cNvCxnSpPr>
            <a:cxnSpLocks/>
          </p:cNvCxnSpPr>
          <p:nvPr/>
        </p:nvCxnSpPr>
        <p:spPr>
          <a:xfrm flipV="1">
            <a:off x="8578500" y="62593"/>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5" name="Conector recto 34">
            <a:extLst>
              <a:ext uri="{FF2B5EF4-FFF2-40B4-BE49-F238E27FC236}">
                <a16:creationId xmlns:a16="http://schemas.microsoft.com/office/drawing/2014/main" id="{675FBDD3-8EC5-2868-2FCD-60B5CC48D52E}"/>
              </a:ext>
            </a:extLst>
          </p:cNvPr>
          <p:cNvCxnSpPr>
            <a:cxnSpLocks/>
          </p:cNvCxnSpPr>
          <p:nvPr/>
        </p:nvCxnSpPr>
        <p:spPr>
          <a:xfrm flipV="1">
            <a:off x="46822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7" name="Conector recto 36">
            <a:extLst>
              <a:ext uri="{FF2B5EF4-FFF2-40B4-BE49-F238E27FC236}">
                <a16:creationId xmlns:a16="http://schemas.microsoft.com/office/drawing/2014/main" id="{B13FF058-FF57-7D88-6F47-ED4FC62622FA}"/>
              </a:ext>
            </a:extLst>
          </p:cNvPr>
          <p:cNvCxnSpPr>
            <a:cxnSpLocks/>
          </p:cNvCxnSpPr>
          <p:nvPr/>
        </p:nvCxnSpPr>
        <p:spPr>
          <a:xfrm flipV="1">
            <a:off x="-4703544" y="788424"/>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9" name="Conector recto 38">
            <a:extLst>
              <a:ext uri="{FF2B5EF4-FFF2-40B4-BE49-F238E27FC236}">
                <a16:creationId xmlns:a16="http://schemas.microsoft.com/office/drawing/2014/main" id="{90D9DFFE-C3DE-F627-6856-0975D34EE0C2}"/>
              </a:ext>
            </a:extLst>
          </p:cNvPr>
          <p:cNvCxnSpPr>
            <a:cxnSpLocks/>
          </p:cNvCxnSpPr>
          <p:nvPr/>
        </p:nvCxnSpPr>
        <p:spPr>
          <a:xfrm flipV="1">
            <a:off x="-4703544" y="680148"/>
            <a:ext cx="0" cy="2384937"/>
          </a:xfrm>
          <a:prstGeom prst="line">
            <a:avLst/>
          </a:prstGeom>
        </p:spPr>
        <p:style>
          <a:lnRef idx="3">
            <a:schemeClr val="dk1"/>
          </a:lnRef>
          <a:fillRef idx="0">
            <a:schemeClr val="dk1"/>
          </a:fillRef>
          <a:effectRef idx="2">
            <a:schemeClr val="dk1"/>
          </a:effectRef>
          <a:fontRef idx="minor">
            <a:schemeClr val="tx1"/>
          </a:fontRef>
        </p:style>
      </p:cxnSp>
      <p:sp>
        <p:nvSpPr>
          <p:cNvPr id="7" name="Rectángulo 6">
            <a:extLst>
              <a:ext uri="{FF2B5EF4-FFF2-40B4-BE49-F238E27FC236}">
                <a16:creationId xmlns:a16="http://schemas.microsoft.com/office/drawing/2014/main" id="{656FE2D1-95AA-CFCB-5AC4-CEDCEA1F362F}"/>
              </a:ext>
            </a:extLst>
          </p:cNvPr>
          <p:cNvSpPr/>
          <p:nvPr/>
        </p:nvSpPr>
        <p:spPr>
          <a:xfrm>
            <a:off x="8353895" y="4305604"/>
            <a:ext cx="454045" cy="496948"/>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a:t>
            </a:r>
          </a:p>
        </p:txBody>
      </p:sp>
      <p:sp>
        <p:nvSpPr>
          <p:cNvPr id="3" name="TextBox 2">
            <a:extLst>
              <a:ext uri="{FF2B5EF4-FFF2-40B4-BE49-F238E27FC236}">
                <a16:creationId xmlns:a16="http://schemas.microsoft.com/office/drawing/2014/main" id="{099F6789-279D-046A-6591-040E0650696F}"/>
              </a:ext>
            </a:extLst>
          </p:cNvPr>
          <p:cNvSpPr txBox="1"/>
          <p:nvPr/>
        </p:nvSpPr>
        <p:spPr>
          <a:xfrm>
            <a:off x="2326640" y="1662700"/>
            <a:ext cx="6929120" cy="1569660"/>
          </a:xfrm>
          <a:prstGeom prst="rect">
            <a:avLst/>
          </a:prstGeom>
          <a:noFill/>
        </p:spPr>
        <p:txBody>
          <a:bodyPr wrap="square">
            <a:spAutoFit/>
          </a:bodyPr>
          <a:lstStyle/>
          <a:p>
            <a:r>
              <a:rPr lang="es-ES" sz="9600" dirty="0">
                <a:solidFill>
                  <a:schemeClr val="tx2"/>
                </a:solidFill>
              </a:rPr>
              <a:t>THANKS</a:t>
            </a:r>
            <a:endParaRPr lang="en-US" sz="9600" dirty="0"/>
          </a:p>
        </p:txBody>
      </p:sp>
    </p:spTree>
    <p:extLst>
      <p:ext uri="{BB962C8B-B14F-4D97-AF65-F5344CB8AC3E}">
        <p14:creationId xmlns:p14="http://schemas.microsoft.com/office/powerpoint/2010/main" val="243692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7"/>
                                        </p:tgtEl>
                                        <p:attrNameLst>
                                          <p:attrName>r</p:attrName>
                                        </p:attrNameLst>
                                      </p:cBhvr>
                                    </p:animRot>
                                  </p:childTnLst>
                                </p:cTn>
                              </p:par>
                              <p:par>
                                <p:cTn id="7" presetID="2" presetClass="entr" presetSubtype="4" decel="2200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additive="base">
                                        <p:cTn id="9" dur="1000" fill="hold"/>
                                        <p:tgtEl>
                                          <p:spTgt spid="35"/>
                                        </p:tgtEl>
                                        <p:attrNameLst>
                                          <p:attrName>ppt_x</p:attrName>
                                        </p:attrNameLst>
                                      </p:cBhvr>
                                      <p:tavLst>
                                        <p:tav tm="0">
                                          <p:val>
                                            <p:strVal val="#ppt_x"/>
                                          </p:val>
                                        </p:tav>
                                        <p:tav tm="100000">
                                          <p:val>
                                            <p:strVal val="#ppt_x"/>
                                          </p:val>
                                        </p:tav>
                                      </p:tavLst>
                                    </p:anim>
                                    <p:anim calcmode="lin" valueType="num">
                                      <p:cBhvr additive="base">
                                        <p:cTn id="10" dur="1000" fill="hold"/>
                                        <p:tgtEl>
                                          <p:spTgt spid="35"/>
                                        </p:tgtEl>
                                        <p:attrNameLst>
                                          <p:attrName>ppt_y</p:attrName>
                                        </p:attrNameLst>
                                      </p:cBhvr>
                                      <p:tavLst>
                                        <p:tav tm="0">
                                          <p:val>
                                            <p:strVal val="1+#ppt_h/2"/>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899" y="1830917"/>
            <a:ext cx="4381499" cy="1464539"/>
          </a:xfrm>
        </p:spPr>
        <p:txBody>
          <a:bodyPr/>
          <a:lstStyle/>
          <a:p>
            <a:r>
              <a:rPr lang="es-ES" sz="4000" b="1" dirty="0"/>
              <a:t>CALCULATIONS</a:t>
            </a:r>
            <a:endParaRPr lang="en-US" sz="4000" b="1"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p:txBody>
          <a:bodyPr/>
          <a:lstStyle/>
          <a:p>
            <a:r>
              <a:rPr lang="es-ES" dirty="0"/>
              <a:t>02</a:t>
            </a:r>
            <a:endParaRPr lang="en-US" dirty="0"/>
          </a:p>
        </p:txBody>
      </p:sp>
      <p:cxnSp>
        <p:nvCxnSpPr>
          <p:cNvPr id="9" name="Conector recto 8">
            <a:extLst>
              <a:ext uri="{FF2B5EF4-FFF2-40B4-BE49-F238E27FC236}">
                <a16:creationId xmlns:a16="http://schemas.microsoft.com/office/drawing/2014/main" id="{E53DED98-C565-F3DF-7A99-CED323CF10B7}"/>
              </a:ext>
            </a:extLst>
          </p:cNvPr>
          <p:cNvCxnSpPr>
            <a:cxnSpLocks/>
          </p:cNvCxnSpPr>
          <p:nvPr/>
        </p:nvCxnSpPr>
        <p:spPr>
          <a:xfrm>
            <a:off x="812455" y="3353581"/>
            <a:ext cx="4292943"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C33D25F2-A69F-7A9F-01A1-06CEB952CBDF}"/>
              </a:ext>
            </a:extLst>
          </p:cNvPr>
          <p:cNvCxnSpPr>
            <a:cxnSpLocks/>
          </p:cNvCxnSpPr>
          <p:nvPr/>
        </p:nvCxnSpPr>
        <p:spPr>
          <a:xfrm flipV="1">
            <a:off x="8750297" y="208595"/>
            <a:ext cx="2" cy="1622322"/>
          </a:xfrm>
          <a:prstGeom prst="line">
            <a:avLst/>
          </a:prstGeom>
        </p:spPr>
        <p:style>
          <a:lnRef idx="3">
            <a:schemeClr val="dk1"/>
          </a:lnRef>
          <a:fillRef idx="0">
            <a:schemeClr val="dk1"/>
          </a:fillRef>
          <a:effectRef idx="2">
            <a:schemeClr val="dk1"/>
          </a:effectRef>
          <a:fontRef idx="minor">
            <a:schemeClr val="tx1"/>
          </a:fontRef>
        </p:style>
      </p:cxnSp>
      <p:sp>
        <p:nvSpPr>
          <p:cNvPr id="20" name="Rectángulo 19">
            <a:extLst>
              <a:ext uri="{FF2B5EF4-FFF2-40B4-BE49-F238E27FC236}">
                <a16:creationId xmlns:a16="http://schemas.microsoft.com/office/drawing/2014/main" id="{03EA0AE1-FBD5-7F8F-C125-6070CCA8C099}"/>
              </a:ext>
            </a:extLst>
          </p:cNvPr>
          <p:cNvSpPr/>
          <p:nvPr/>
        </p:nvSpPr>
        <p:spPr>
          <a:xfrm>
            <a:off x="8285873" y="4318782"/>
            <a:ext cx="464424" cy="464526"/>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SOWING ROBOT </a:t>
            </a:r>
          </a:p>
        </p:txBody>
      </p:sp>
    </p:spTree>
    <p:extLst>
      <p:ext uri="{BB962C8B-B14F-4D97-AF65-F5344CB8AC3E}">
        <p14:creationId xmlns:p14="http://schemas.microsoft.com/office/powerpoint/2010/main" val="365964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grpId="0" nodeType="afterEffect">
                                  <p:stCondLst>
                                    <p:cond delay="0"/>
                                  </p:stCondLst>
                                  <p:childTnLst>
                                    <p:animRot by="21600000">
                                      <p:cBhvr>
                                        <p:cTn id="9" dur="5000" fill="hold"/>
                                        <p:tgtEl>
                                          <p:spTgt spid="20"/>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P spid="20" grpId="0"/>
      <p:bldP spid="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4459" y="259173"/>
            <a:ext cx="2361675" cy="473709"/>
          </a:xfrm>
        </p:spPr>
        <p:txBody>
          <a:bodyPr>
            <a:normAutofit fontScale="90000"/>
          </a:bodyPr>
          <a:lstStyle/>
          <a:p>
            <a:r>
              <a:rPr lang="en-US" sz="2800" b="1" dirty="0"/>
              <a:t>Motor </a:t>
            </a:r>
            <a:r>
              <a:rPr lang="en-US" sz="2800" b="1" dirty="0">
                <a:solidFill>
                  <a:schemeClr val="tx2"/>
                </a:solidFill>
              </a:rPr>
              <a:t>sizing</a:t>
            </a:r>
            <a:r>
              <a:rPr lang="en-US" sz="2800" b="1" dirty="0"/>
              <a:t> </a:t>
            </a:r>
          </a:p>
        </p:txBody>
      </p:sp>
      <p:cxnSp>
        <p:nvCxnSpPr>
          <p:cNvPr id="8" name="Conector recto 7">
            <a:extLst>
              <a:ext uri="{FF2B5EF4-FFF2-40B4-BE49-F238E27FC236}">
                <a16:creationId xmlns:a16="http://schemas.microsoft.com/office/drawing/2014/main" id="{2BBB0271-45B9-645F-2FBE-E674E2628CCE}"/>
              </a:ext>
            </a:extLst>
          </p:cNvPr>
          <p:cNvCxnSpPr>
            <a:cxnSpLocks/>
          </p:cNvCxnSpPr>
          <p:nvPr/>
        </p:nvCxnSpPr>
        <p:spPr>
          <a:xfrm>
            <a:off x="5236037" y="245829"/>
            <a:ext cx="3848100" cy="0"/>
          </a:xfrm>
          <a:prstGeom prst="line">
            <a:avLst/>
          </a:prstGeom>
          <a:ln/>
        </p:spPr>
        <p:style>
          <a:lnRef idx="3">
            <a:schemeClr val="dk1"/>
          </a:lnRef>
          <a:fillRef idx="0">
            <a:schemeClr val="dk1"/>
          </a:fillRef>
          <a:effectRef idx="2">
            <a:schemeClr val="dk1"/>
          </a:effectRef>
          <a:fontRef idx="minor">
            <a:schemeClr val="tx1"/>
          </a:fontRef>
        </p:style>
      </p:cxnSp>
      <p:cxnSp>
        <p:nvCxnSpPr>
          <p:cNvPr id="9" name="Conector recto 8">
            <a:extLst>
              <a:ext uri="{FF2B5EF4-FFF2-40B4-BE49-F238E27FC236}">
                <a16:creationId xmlns:a16="http://schemas.microsoft.com/office/drawing/2014/main" id="{F34DE79F-D516-D98C-6C4B-82A06F2C9368}"/>
              </a:ext>
            </a:extLst>
          </p:cNvPr>
          <p:cNvCxnSpPr>
            <a:cxnSpLocks/>
          </p:cNvCxnSpPr>
          <p:nvPr/>
        </p:nvCxnSpPr>
        <p:spPr>
          <a:xfrm flipV="1">
            <a:off x="8952257" y="53689"/>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10" name="Conector recto 9">
            <a:extLst>
              <a:ext uri="{FF2B5EF4-FFF2-40B4-BE49-F238E27FC236}">
                <a16:creationId xmlns:a16="http://schemas.microsoft.com/office/drawing/2014/main" id="{4414A525-E99C-DB9B-6594-CC67B01A80BA}"/>
              </a:ext>
            </a:extLst>
          </p:cNvPr>
          <p:cNvCxnSpPr>
            <a:cxnSpLocks/>
          </p:cNvCxnSpPr>
          <p:nvPr/>
        </p:nvCxnSpPr>
        <p:spPr>
          <a:xfrm>
            <a:off x="147417" y="245829"/>
            <a:ext cx="1107880" cy="0"/>
          </a:xfrm>
          <a:prstGeom prst="line">
            <a:avLst/>
          </a:prstGeom>
          <a:ln/>
        </p:spPr>
        <p:style>
          <a:lnRef idx="3">
            <a:schemeClr val="dk1"/>
          </a:lnRef>
          <a:fillRef idx="0">
            <a:schemeClr val="dk1"/>
          </a:fillRef>
          <a:effectRef idx="2">
            <a:schemeClr val="dk1"/>
          </a:effectRef>
          <a:fontRef idx="minor">
            <a:schemeClr val="tx1"/>
          </a:fontRef>
        </p:style>
      </p:cxnSp>
      <p:sp>
        <p:nvSpPr>
          <p:cNvPr id="12" name="Rectángulo 11">
            <a:extLst>
              <a:ext uri="{FF2B5EF4-FFF2-40B4-BE49-F238E27FC236}">
                <a16:creationId xmlns:a16="http://schemas.microsoft.com/office/drawing/2014/main" id="{BB960E7D-DB3E-7A3B-19E3-DF98D07ABBFB}"/>
              </a:ext>
            </a:extLst>
          </p:cNvPr>
          <p:cNvSpPr/>
          <p:nvPr/>
        </p:nvSpPr>
        <p:spPr>
          <a:xfrm>
            <a:off x="8348835" y="4313358"/>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b="0" cap="none" spc="0" dirty="0">
                <a:ln w="0"/>
                <a:solidFill>
                  <a:schemeClr val="tx1"/>
                </a:solidFill>
                <a:latin typeface="Montserrat SemiBold" panose="00000700000000000000" pitchFamily="50" charset="0"/>
              </a:rPr>
              <a:t>SEED SOWIG ROBOT </a:t>
            </a:r>
          </a:p>
        </p:txBody>
      </p:sp>
      <p:sp>
        <p:nvSpPr>
          <p:cNvPr id="11" name="TextBox 10">
            <a:extLst>
              <a:ext uri="{FF2B5EF4-FFF2-40B4-BE49-F238E27FC236}">
                <a16:creationId xmlns:a16="http://schemas.microsoft.com/office/drawing/2014/main" id="{27B3006D-D777-514C-5742-7841F476156A}"/>
              </a:ext>
            </a:extLst>
          </p:cNvPr>
          <p:cNvSpPr txBox="1"/>
          <p:nvPr/>
        </p:nvSpPr>
        <p:spPr>
          <a:xfrm>
            <a:off x="174009" y="714319"/>
            <a:ext cx="2361675" cy="644344"/>
          </a:xfrm>
          <a:prstGeom prst="rect">
            <a:avLst/>
          </a:prstGeom>
          <a:noFill/>
        </p:spPr>
        <p:txBody>
          <a:bodyPr wrap="square">
            <a:spAutoFit/>
          </a:bodyPr>
          <a:lstStyle/>
          <a:p>
            <a:pPr marL="0" marR="0">
              <a:lnSpc>
                <a:spcPct val="107000"/>
              </a:lnSpc>
              <a:spcBef>
                <a:spcPts val="0"/>
              </a:spcBef>
              <a:spcAft>
                <a:spcPts val="800"/>
              </a:spcAft>
            </a:pPr>
            <a:r>
              <a:rPr lang="en-US" sz="1400" dirty="0" err="1">
                <a:effectLst/>
                <a:latin typeface="Abadi" panose="020B0604020104020204" pitchFamily="34" charset="0"/>
                <a:ea typeface="Calibri" panose="020F0502020204030204" pitchFamily="34" charset="0"/>
                <a:cs typeface="Calibri" panose="020F0502020204030204" pitchFamily="34" charset="0"/>
              </a:rPr>
              <a:t>mgx</a:t>
            </a:r>
            <a:r>
              <a:rPr lang="en-US" sz="1400" dirty="0">
                <a:effectLst/>
                <a:latin typeface="Abadi" panose="020B0604020104020204" pitchFamily="34" charset="0"/>
                <a:ea typeface="Calibri" panose="020F0502020204030204" pitchFamily="34" charset="0"/>
                <a:cs typeface="Calibri" panose="020F0502020204030204" pitchFamily="34" charset="0"/>
              </a:rPr>
              <a:t> = mg * sin (</a:t>
            </a:r>
            <a:r>
              <a:rPr lang="en-US" sz="1400" dirty="0">
                <a:effectLst/>
                <a:latin typeface="Arial" panose="020B0604020202020204" pitchFamily="34" charset="0"/>
                <a:ea typeface="Calibri" panose="020F0502020204030204" pitchFamily="34" charset="0"/>
                <a:cs typeface="Arial" panose="020B0604020202020204" pitchFamily="34" charset="0"/>
              </a:rPr>
              <a:t>ɵ</a:t>
            </a:r>
            <a:r>
              <a:rPr lang="en-US" sz="1400" dirty="0">
                <a:effectLst/>
                <a:latin typeface="Abadi" panose="020B0604020104020204" pitchFamily="34" charset="0"/>
                <a:ea typeface="Calibri" panose="020F0502020204030204" pitchFamily="34" charset="0"/>
                <a:cs typeface="Calibri" panose="020F0502020204030204" pitchFamily="34" charset="0"/>
              </a:rPr>
              <a:t>) </a:t>
            </a:r>
            <a:endParaRPr lang="en-US" sz="1400" dirty="0">
              <a:latin typeface="Abadi" panose="020B060402010402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400" dirty="0" err="1">
                <a:effectLst/>
                <a:latin typeface="Abadi" panose="020B0604020104020204" pitchFamily="34" charset="0"/>
                <a:ea typeface="Calibri" panose="020F0502020204030204" pitchFamily="34" charset="0"/>
                <a:cs typeface="Calibri" panose="020F0502020204030204" pitchFamily="34" charset="0"/>
              </a:rPr>
              <a:t>mgy</a:t>
            </a:r>
            <a:r>
              <a:rPr lang="en-US" sz="1400" dirty="0">
                <a:effectLst/>
                <a:latin typeface="Abadi" panose="020B0604020104020204" pitchFamily="34" charset="0"/>
                <a:ea typeface="Calibri" panose="020F0502020204030204" pitchFamily="34" charset="0"/>
                <a:cs typeface="Calibri" panose="020F0502020204030204" pitchFamily="34" charset="0"/>
              </a:rPr>
              <a:t> = mg * cos (</a:t>
            </a:r>
            <a:r>
              <a:rPr lang="en-US" sz="1400" dirty="0">
                <a:effectLst/>
                <a:latin typeface="Arial" panose="020B0604020202020204" pitchFamily="34" charset="0"/>
                <a:ea typeface="Calibri" panose="020F0502020204030204" pitchFamily="34" charset="0"/>
                <a:cs typeface="Arial" panose="020B0604020202020204" pitchFamily="34" charset="0"/>
              </a:rPr>
              <a:t>ɵ</a:t>
            </a:r>
            <a:r>
              <a:rPr lang="en-US" sz="1400" dirty="0">
                <a:effectLst/>
                <a:latin typeface="Abadi" panose="020B0604020104020204" pitchFamily="34" charset="0"/>
                <a:ea typeface="Calibri" panose="020F0502020204030204" pitchFamily="34" charset="0"/>
                <a:cs typeface="Calibri" panose="020F050202020403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AB087F6-B141-2737-52F0-6D1BF3DD39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1183" y="622528"/>
            <a:ext cx="2140204" cy="1023997"/>
          </a:xfrm>
          <a:prstGeom prst="rect">
            <a:avLst/>
          </a:prstGeom>
          <a:noFill/>
          <a:ln>
            <a:noFill/>
          </a:ln>
          <a:effectLst>
            <a:reflection blurRad="6350" stA="52000" endA="300" endPos="35000" dir="5400000" sy="-100000" algn="bl" rotWithShape="0"/>
          </a:effectLst>
        </p:spPr>
      </p:pic>
      <p:sp>
        <p:nvSpPr>
          <p:cNvPr id="16" name="TextBox 15">
            <a:extLst>
              <a:ext uri="{FF2B5EF4-FFF2-40B4-BE49-F238E27FC236}">
                <a16:creationId xmlns:a16="http://schemas.microsoft.com/office/drawing/2014/main" id="{E89466AA-5CE3-E2A0-F84C-8A1D90E985D8}"/>
              </a:ext>
            </a:extLst>
          </p:cNvPr>
          <p:cNvSpPr txBox="1"/>
          <p:nvPr/>
        </p:nvSpPr>
        <p:spPr>
          <a:xfrm>
            <a:off x="74460" y="1408676"/>
            <a:ext cx="2361675" cy="369332"/>
          </a:xfrm>
          <a:prstGeom prst="rect">
            <a:avLst/>
          </a:prstGeom>
          <a:noFill/>
        </p:spPr>
        <p:txBody>
          <a:bodyPr wrap="square">
            <a:spAutoFit/>
          </a:bodyPr>
          <a:lstStyle/>
          <a:p>
            <a:r>
              <a:rPr lang="en-US" sz="1800" dirty="0">
                <a:highlight>
                  <a:srgbClr val="FFFF00"/>
                </a:highlight>
              </a:rPr>
              <a:t>Torque for each motor</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D26BA2F-3C9F-FF16-3ACF-F458090FCE82}"/>
                  </a:ext>
                </a:extLst>
              </p:cNvPr>
              <p:cNvSpPr txBox="1"/>
              <p:nvPr/>
            </p:nvSpPr>
            <p:spPr>
              <a:xfrm>
                <a:off x="74460" y="1772380"/>
                <a:ext cx="4215246"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r>
                        <a:rPr lang="en-US" i="0">
                          <a:latin typeface="Cambria Math" panose="02040503050406030204" pitchFamily="18" charset="0"/>
                        </a:rPr>
                        <m:t>=</m:t>
                      </m:r>
                      <m:d>
                        <m:dPr>
                          <m:ctrlPr>
                            <a:rPr lang="en-US" i="1">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100</m:t>
                              </m:r>
                            </m:num>
                            <m:den>
                              <m:r>
                                <a:rPr lang="en-US" i="1">
                                  <a:latin typeface="Cambria Math" panose="02040503050406030204" pitchFamily="18" charset="0"/>
                                </a:rPr>
                                <m:t>𝑒</m:t>
                              </m:r>
                            </m:den>
                          </m:f>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𝑎</m:t>
                              </m:r>
                              <m:r>
                                <a:rPr lang="en-US" i="0">
                                  <a:latin typeface="Cambria Math" panose="02040503050406030204" pitchFamily="18" charset="0"/>
                                </a:rPr>
                                <m:t>+</m:t>
                              </m:r>
                              <m:r>
                                <a:rPr lang="en-US" i="1">
                                  <a:latin typeface="Cambria Math" panose="02040503050406030204" pitchFamily="18" charset="0"/>
                                </a:rPr>
                                <m:t>𝑔</m:t>
                              </m:r>
                              <m:func>
                                <m:funcPr>
                                  <m:ctrlPr>
                                    <a:rPr lang="en-US" i="1">
                                      <a:latin typeface="Cambria Math" panose="02040503050406030204" pitchFamily="18" charset="0"/>
                                    </a:rPr>
                                  </m:ctrlPr>
                                </m:funcPr>
                                <m:fName>
                                  <m:r>
                                    <m:rPr>
                                      <m:sty m:val="p"/>
                                    </m:rPr>
                                    <a:rPr lang="en-US" i="0">
                                      <a:latin typeface="Cambria Math" panose="02040503050406030204" pitchFamily="18" charset="0"/>
                                    </a:rPr>
                                    <m:t>sin</m:t>
                                  </m:r>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𝜃</m:t>
                                      </m:r>
                                    </m:e>
                                  </m:d>
                                </m:e>
                              </m:func>
                            </m:e>
                          </m:d>
                          <m:r>
                            <a:rPr lang="en-US" i="1">
                              <a:latin typeface="Cambria Math" panose="02040503050406030204" pitchFamily="18" charset="0"/>
                            </a:rPr>
                            <m:t>𝑀</m:t>
                          </m:r>
                          <m:r>
                            <a:rPr lang="en-US" i="0">
                              <a:latin typeface="Cambria Math" panose="02040503050406030204" pitchFamily="18" charset="0"/>
                            </a:rPr>
                            <m:t> </m:t>
                          </m:r>
                          <m:r>
                            <a:rPr lang="en-US" i="1">
                              <a:latin typeface="Cambria Math" panose="02040503050406030204" pitchFamily="18" charset="0"/>
                            </a:rPr>
                            <m:t>𝑅</m:t>
                          </m:r>
                        </m:num>
                        <m:den>
                          <m:r>
                            <a:rPr lang="en-US" i="1">
                              <a:latin typeface="Cambria Math" panose="02040503050406030204" pitchFamily="18" charset="0"/>
                            </a:rPr>
                            <m:t>𝑁</m:t>
                          </m:r>
                        </m:den>
                      </m:f>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𝑁𝑚</m:t>
                      </m:r>
                    </m:oMath>
                  </m:oMathPara>
                </a14:m>
                <a:endParaRPr lang="en-US" dirty="0"/>
              </a:p>
            </p:txBody>
          </p:sp>
        </mc:Choice>
        <mc:Fallback xmlns="">
          <p:sp>
            <p:nvSpPr>
              <p:cNvPr id="18" name="TextBox 17">
                <a:extLst>
                  <a:ext uri="{FF2B5EF4-FFF2-40B4-BE49-F238E27FC236}">
                    <a16:creationId xmlns:a16="http://schemas.microsoft.com/office/drawing/2014/main" id="{ED26BA2F-3C9F-FF16-3ACF-F458090FCE82}"/>
                  </a:ext>
                </a:extLst>
              </p:cNvPr>
              <p:cNvSpPr txBox="1">
                <a:spLocks noRot="1" noChangeAspect="1" noMove="1" noResize="1" noEditPoints="1" noAdjustHandles="1" noChangeArrowheads="1" noChangeShapeType="1" noTextEdit="1"/>
              </p:cNvSpPr>
              <p:nvPr/>
            </p:nvSpPr>
            <p:spPr>
              <a:xfrm>
                <a:off x="74460" y="1772380"/>
                <a:ext cx="4215246" cy="714683"/>
              </a:xfrm>
              <a:prstGeom prst="rect">
                <a:avLst/>
              </a:prstGeom>
              <a:blipFill>
                <a:blip r:embed="rId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683F105-8487-6D7D-DE5A-6BB492ED7789}"/>
              </a:ext>
            </a:extLst>
          </p:cNvPr>
          <p:cNvSpPr txBox="1"/>
          <p:nvPr/>
        </p:nvSpPr>
        <p:spPr>
          <a:xfrm>
            <a:off x="0" y="2452040"/>
            <a:ext cx="4759988" cy="1004890"/>
          </a:xfrm>
          <a:prstGeom prst="rect">
            <a:avLst/>
          </a:prstGeom>
          <a:noFill/>
        </p:spPr>
        <p:txBody>
          <a:bodyPr wrap="square">
            <a:spAutoFit/>
          </a:body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Total power (</a:t>
            </a:r>
            <a:r>
              <a:rPr lang="en-US" sz="1600" b="1" dirty="0">
                <a:effectLst/>
                <a:latin typeface="Calibri" panose="020F0502020204030204" pitchFamily="34" charset="0"/>
                <a:ea typeface="Calibri" panose="020F0502020204030204" pitchFamily="34" charset="0"/>
                <a:cs typeface="Arial" panose="020B0604020202020204" pitchFamily="34" charset="0"/>
              </a:rPr>
              <a:t>P</a:t>
            </a:r>
            <a:r>
              <a:rPr lang="en-US" sz="1600" dirty="0">
                <a:effectLst/>
                <a:latin typeface="Calibri" panose="020F0502020204030204" pitchFamily="34" charset="0"/>
                <a:ea typeface="Calibri" panose="020F0502020204030204" pitchFamily="34" charset="0"/>
                <a:cs typeface="Arial" panose="020B0604020202020204" pitchFamily="34" charset="0"/>
              </a:rPr>
              <a:t>) per motor can be calculated using the following relation: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 = T * </a:t>
            </a:r>
            <a:r>
              <a:rPr lang="en-US" sz="1800" b="1" dirty="0">
                <a:effectLst/>
                <a:latin typeface="GreekC"/>
                <a:ea typeface="Calibri" panose="020F0502020204030204" pitchFamily="34" charset="0"/>
                <a:cs typeface="Arial" panose="020B0604020202020204" pitchFamily="34" charset="0"/>
              </a:rPr>
              <a:t>w =</a:t>
            </a:r>
            <a:r>
              <a:rPr lang="en-US" sz="1800" b="1" dirty="0">
                <a:effectLst/>
                <a:latin typeface="Abadi" panose="020B0604020104020204" pitchFamily="34" charset="0"/>
                <a:ea typeface="Calibri" panose="020F0502020204030204" pitchFamily="34" charset="0"/>
                <a:cs typeface="GreekC"/>
              </a:rPr>
              <a:t> 1 *</a:t>
            </a:r>
            <a:r>
              <a:rPr lang="en-US" sz="1800" dirty="0">
                <a:effectLst/>
                <a:latin typeface="Abadi" panose="020B0604020104020204" pitchFamily="34" charset="0"/>
                <a:ea typeface="Calibri" panose="020F0502020204030204" pitchFamily="34" charset="0"/>
                <a:cs typeface="GreekC"/>
              </a:rPr>
              <a:t>13.1 </a:t>
            </a:r>
            <a:r>
              <a:rPr lang="en-US" sz="1800" b="1" dirty="0">
                <a:effectLst/>
                <a:latin typeface="Abadi" panose="020B0604020104020204" pitchFamily="34" charset="0"/>
                <a:ea typeface="Calibri" panose="020F0502020204030204" pitchFamily="34" charset="0"/>
                <a:cs typeface="GreekC"/>
              </a:rPr>
              <a:t>= </a:t>
            </a:r>
            <a:r>
              <a:rPr lang="en-US" dirty="0">
                <a:latin typeface="Abadi" panose="020B0604020104020204" pitchFamily="34" charset="0"/>
                <a:ea typeface="Calibri" panose="020F0502020204030204" pitchFamily="34" charset="0"/>
                <a:cs typeface="GreekC"/>
              </a:rPr>
              <a:t>13.1</a:t>
            </a:r>
            <a:r>
              <a:rPr lang="en-US" sz="1800" dirty="0">
                <a:effectLst/>
                <a:latin typeface="Abadi" panose="020B0604020104020204" pitchFamily="34" charset="0"/>
                <a:ea typeface="Calibri" panose="020F0502020204030204" pitchFamily="34" charset="0"/>
                <a:cs typeface="GreekC"/>
              </a:rPr>
              <a:t> </a:t>
            </a:r>
            <a:r>
              <a:rPr lang="en-US" sz="1800" b="1" dirty="0">
                <a:effectLst/>
                <a:latin typeface="Abadi" panose="020B0604020104020204" pitchFamily="34" charset="0"/>
                <a:ea typeface="Calibri" panose="020F0502020204030204" pitchFamily="34" charset="0"/>
                <a:cs typeface="GreekC"/>
              </a:rPr>
              <a:t>W</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F623B2D-98E6-0B95-28F8-82C7984B7305}"/>
              </a:ext>
            </a:extLst>
          </p:cNvPr>
          <p:cNvSpPr txBox="1"/>
          <p:nvPr/>
        </p:nvSpPr>
        <p:spPr>
          <a:xfrm>
            <a:off x="-31810" y="3387010"/>
            <a:ext cx="3565400" cy="344069"/>
          </a:xfrm>
          <a:prstGeom prst="rect">
            <a:avLst/>
          </a:prstGeom>
          <a:noFill/>
        </p:spPr>
        <p:txBody>
          <a:bodyPr wrap="square">
            <a:spAutoFit/>
          </a:bodyPr>
          <a:lstStyle/>
          <a:p>
            <a:pPr marL="0" marR="0">
              <a:lnSpc>
                <a:spcPct val="107000"/>
              </a:lnSpc>
              <a:spcBef>
                <a:spcPts val="0"/>
              </a:spcBef>
              <a:spcAft>
                <a:spcPts val="800"/>
              </a:spcAft>
            </a:pPr>
            <a:r>
              <a:rPr lang="en-US" sz="1600" dirty="0">
                <a:latin typeface="Calibri" panose="020F0502020204030204" pitchFamily="34" charset="0"/>
                <a:ea typeface="Calibri" panose="020F0502020204030204" pitchFamily="34" charset="0"/>
                <a:cs typeface="Arial" panose="020B0604020202020204" pitchFamily="34" charset="0"/>
              </a:rPr>
              <a:t>M</a:t>
            </a:r>
            <a:r>
              <a:rPr lang="en-US" sz="1600" dirty="0">
                <a:effectLst/>
                <a:latin typeface="Calibri" panose="020F0502020204030204" pitchFamily="34" charset="0"/>
                <a:ea typeface="Calibri" panose="020F0502020204030204" pitchFamily="34" charset="0"/>
                <a:cs typeface="Arial" panose="020B0604020202020204" pitchFamily="34" charset="0"/>
              </a:rPr>
              <a:t>aximum current (</a:t>
            </a:r>
            <a:r>
              <a:rPr lang="en-US" sz="1600" b="1" dirty="0">
                <a:effectLst/>
                <a:latin typeface="Calibri" panose="020F0502020204030204" pitchFamily="34" charset="0"/>
                <a:ea typeface="Calibri" panose="020F0502020204030204" pitchFamily="34" charset="0"/>
                <a:cs typeface="Arial" panose="020B0604020202020204" pitchFamily="34" charset="0"/>
              </a:rPr>
              <a:t>I</a:t>
            </a:r>
            <a:r>
              <a:rPr lang="en-US" sz="1600" dirty="0">
                <a:effectLst/>
                <a:latin typeface="Calibri" panose="020F0502020204030204" pitchFamily="34" charset="0"/>
                <a:ea typeface="Calibri" panose="020F0502020204030204" pitchFamily="34" charset="0"/>
                <a:cs typeface="Arial" panose="020B0604020202020204" pitchFamily="34" charset="0"/>
              </a:rPr>
              <a:t>) requirements:</a:t>
            </a:r>
          </a:p>
        </p:txBody>
      </p:sp>
      <p:sp>
        <p:nvSpPr>
          <p:cNvPr id="27" name="TextBox 26">
            <a:extLst>
              <a:ext uri="{FF2B5EF4-FFF2-40B4-BE49-F238E27FC236}">
                <a16:creationId xmlns:a16="http://schemas.microsoft.com/office/drawing/2014/main" id="{5B75F280-C09C-DBE2-4FE0-DAE04C72A06F}"/>
              </a:ext>
            </a:extLst>
          </p:cNvPr>
          <p:cNvSpPr txBox="1"/>
          <p:nvPr/>
        </p:nvSpPr>
        <p:spPr>
          <a:xfrm>
            <a:off x="24388" y="3755410"/>
            <a:ext cx="1600881"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 = P/V =</a:t>
            </a:r>
            <a:r>
              <a:rPr lang="en-US" dirty="0">
                <a:latin typeface="Calibri" panose="020F0502020204030204" pitchFamily="34" charset="0"/>
                <a:ea typeface="Calibri" panose="020F0502020204030204" pitchFamily="34" charset="0"/>
                <a:cs typeface="Arial" panose="020B0604020202020204" pitchFamily="34" charset="0"/>
              </a:rPr>
              <a:t>1.19</a:t>
            </a:r>
            <a:r>
              <a:rPr lang="en-US" sz="1800" dirty="0">
                <a:effectLst/>
                <a:latin typeface="Calibri" panose="020F0502020204030204" pitchFamily="34" charset="0"/>
                <a:ea typeface="Calibri" panose="020F0502020204030204" pitchFamily="34" charset="0"/>
                <a:cs typeface="Arial" panose="020B0604020202020204" pitchFamily="34" charset="0"/>
              </a:rPr>
              <a:t> A</a:t>
            </a:r>
          </a:p>
        </p:txBody>
      </p:sp>
      <p:sp>
        <p:nvSpPr>
          <p:cNvPr id="29" name="TextBox 28">
            <a:extLst>
              <a:ext uri="{FF2B5EF4-FFF2-40B4-BE49-F238E27FC236}">
                <a16:creationId xmlns:a16="http://schemas.microsoft.com/office/drawing/2014/main" id="{22084085-C6ED-4BDB-6012-5EB0C0A3BA3C}"/>
              </a:ext>
            </a:extLst>
          </p:cNvPr>
          <p:cNvSpPr txBox="1"/>
          <p:nvPr/>
        </p:nvSpPr>
        <p:spPr>
          <a:xfrm>
            <a:off x="24387" y="4136994"/>
            <a:ext cx="7969685" cy="804003"/>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capacity (c) of battery pack required can be estimated using the equation:</a:t>
            </a:r>
          </a:p>
          <a:p>
            <a:pPr marL="0" marR="0">
              <a:lnSpc>
                <a:spcPct val="107000"/>
              </a:lnSpc>
              <a:spcBef>
                <a:spcPts val="0"/>
              </a:spcBef>
              <a:spcAft>
                <a:spcPts val="0"/>
              </a:spcAft>
            </a:pPr>
            <a:r>
              <a:rPr lang="en-US" sz="20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𝑐 = 𝐼 ∗ 𝑡 ∗ 𝑁 = </a:t>
            </a:r>
            <a:r>
              <a:rPr lang="en-US" sz="2000" dirty="0">
                <a:solidFill>
                  <a:srgbClr val="000000"/>
                </a:solidFill>
                <a:latin typeface="Cambria Math" panose="02040503050406030204" pitchFamily="18" charset="0"/>
                <a:ea typeface="Calibri" panose="020F0502020204030204" pitchFamily="34" charset="0"/>
                <a:cs typeface="Cambria Math" panose="02040503050406030204" pitchFamily="18" charset="0"/>
              </a:rPr>
              <a:t>4.86</a:t>
            </a:r>
            <a:r>
              <a:rPr lang="en-US" sz="2000" dirty="0">
                <a:solidFill>
                  <a:srgbClr val="000000"/>
                </a:solidFill>
                <a:effectLst/>
                <a:latin typeface="Cambria Math" panose="02040503050406030204" pitchFamily="18" charset="0"/>
                <a:ea typeface="Calibri" panose="020F0502020204030204" pitchFamily="34" charset="0"/>
                <a:cs typeface="Cambria Math" panose="02040503050406030204" pitchFamily="18" charset="0"/>
              </a:rPr>
              <a:t> Ah</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80D197EA-96EE-DB72-B76B-976BFAE31FE9}"/>
                  </a:ext>
                </a:extLst>
              </p:cNvPr>
              <p:cNvGraphicFramePr>
                <a:graphicFrameLocks noGrp="1"/>
              </p:cNvGraphicFramePr>
              <p:nvPr>
                <p:extLst>
                  <p:ext uri="{D42A27DB-BD31-4B8C-83A1-F6EECF244321}">
                    <p14:modId xmlns:p14="http://schemas.microsoft.com/office/powerpoint/2010/main" val="3038541175"/>
                  </p:ext>
                </p:extLst>
              </p:nvPr>
            </p:nvGraphicFramePr>
            <p:xfrm>
              <a:off x="5416062" y="393894"/>
              <a:ext cx="3377602" cy="3785952"/>
            </p:xfrm>
            <a:graphic>
              <a:graphicData uri="http://schemas.openxmlformats.org/drawingml/2006/table">
                <a:tbl>
                  <a:tblPr firstRow="1" bandRow="1">
                    <a:tableStyleId>{793D81CF-94F2-401A-BA57-92F5A7B2D0C5}</a:tableStyleId>
                  </a:tblPr>
                  <a:tblGrid>
                    <a:gridCol w="1688801">
                      <a:extLst>
                        <a:ext uri="{9D8B030D-6E8A-4147-A177-3AD203B41FA5}">
                          <a16:colId xmlns:a16="http://schemas.microsoft.com/office/drawing/2014/main" val="3527790341"/>
                        </a:ext>
                      </a:extLst>
                    </a:gridCol>
                    <a:gridCol w="1688801">
                      <a:extLst>
                        <a:ext uri="{9D8B030D-6E8A-4147-A177-3AD203B41FA5}">
                          <a16:colId xmlns:a16="http://schemas.microsoft.com/office/drawing/2014/main" val="2980931754"/>
                        </a:ext>
                      </a:extLst>
                    </a:gridCol>
                  </a:tblGrid>
                  <a:tr h="273233">
                    <a:tc>
                      <a:txBody>
                        <a:bodyPr/>
                        <a:lstStyle/>
                        <a:p>
                          <a:pPr algn="ctr"/>
                          <a:r>
                            <a:rPr lang="en-US" sz="1200" dirty="0"/>
                            <a:t>Parameters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Values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7712431"/>
                      </a:ext>
                    </a:extLst>
                  </a:tr>
                  <a:tr h="273233">
                    <a:tc>
                      <a:txBody>
                        <a:bodyPr/>
                        <a:lstStyle/>
                        <a:p>
                          <a:pPr algn="ctr"/>
                          <a:r>
                            <a:rPr lang="en-US" sz="1200" dirty="0"/>
                            <a:t>Total mass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15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106986"/>
                      </a:ext>
                    </a:extLst>
                  </a:tr>
                  <a:tr h="273233">
                    <a:tc>
                      <a:txBody>
                        <a:bodyPr/>
                        <a:lstStyle/>
                        <a:p>
                          <a:pPr algn="ctr"/>
                          <a:r>
                            <a:rPr lang="en-US" sz="1200" dirty="0"/>
                            <a:t>Pay 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7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231796"/>
                      </a:ext>
                    </a:extLst>
                  </a:tr>
                  <a:tr h="273233">
                    <a:tc>
                      <a:txBody>
                        <a:bodyPr/>
                        <a:lstStyle/>
                        <a:p>
                          <a:pPr algn="ctr"/>
                          <a:r>
                            <a:rPr lang="en-US" sz="1200" dirty="0"/>
                            <a:t>RPM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4893"/>
                      </a:ext>
                    </a:extLst>
                  </a:tr>
                  <a:tr h="397848">
                    <a:tc>
                      <a:txBody>
                        <a:bodyPr/>
                        <a:lstStyle/>
                        <a:p>
                          <a:pPr algn="ctr"/>
                          <a:r>
                            <a:rPr lang="en-US" sz="1200" dirty="0"/>
                            <a:t>Num . Of Driver motors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r>
                            <a:rPr lang="en-US" sz="1200" kern="1200" dirty="0">
                              <a:solidFill>
                                <a:schemeClr val="dk1"/>
                              </a:solidFill>
                            </a:rPr>
                            <a:t>4</a:t>
                          </a:r>
                          <a:endParaRPr lang="en-US" sz="12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194511"/>
                      </a:ext>
                    </a:extLst>
                  </a:tr>
                  <a:tr h="397848">
                    <a:tc>
                      <a:txBody>
                        <a:bodyPr/>
                        <a:lstStyle/>
                        <a:p>
                          <a:pPr algn="ctr"/>
                          <a:r>
                            <a:rPr lang="en-US" sz="1200" dirty="0"/>
                            <a:t>Radius  of drive wheel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0.065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0342529"/>
                      </a:ext>
                    </a:extLst>
                  </a:tr>
                  <a:tr h="397848">
                    <a:tc>
                      <a:txBody>
                        <a:bodyPr/>
                        <a:lstStyle/>
                        <a:p>
                          <a:pPr algn="ctr"/>
                          <a:r>
                            <a:rPr lang="en-US" sz="1200" dirty="0"/>
                            <a:t> Desired Acceleration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0.2 m/</a:t>
                          </a:r>
                          <a14:m>
                            <m:oMath xmlns:m="http://schemas.openxmlformats.org/officeDocument/2006/math">
                              <m:sSup>
                                <m:sSupPr>
                                  <m:ctrlPr>
                                    <a:rPr lang="en-US" sz="1200" i="1" smtClean="0">
                                      <a:latin typeface="Cambria Math" panose="02040503050406030204" pitchFamily="18" charset="0"/>
                                    </a:rPr>
                                  </m:ctrlPr>
                                </m:sSupPr>
                                <m:e>
                                  <m:r>
                                    <a:rPr lang="en-US" sz="1200" b="0" smtClean="0">
                                      <a:latin typeface="Cambria Math" panose="02040503050406030204" pitchFamily="18" charset="0"/>
                                    </a:rPr>
                                    <m:t>𝑠</m:t>
                                  </m:r>
                                </m:e>
                                <m:sup>
                                  <m:r>
                                    <a:rPr lang="en-US" sz="1200" smtClean="0">
                                      <a:latin typeface="Cambria Math" panose="02040503050406030204" pitchFamily="18" charset="0"/>
                                    </a:rPr>
                                    <m:t>2</m:t>
                                  </m:r>
                                </m:sup>
                              </m:sSup>
                            </m:oMath>
                          </a14:m>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9570756"/>
                      </a:ext>
                    </a:extLst>
                  </a:tr>
                  <a:tr h="273233">
                    <a:tc>
                      <a:txBody>
                        <a:bodyPr/>
                        <a:lstStyle/>
                        <a:p>
                          <a:pPr algn="ctr"/>
                          <a:r>
                            <a:rPr lang="en-US" sz="1200" dirty="0"/>
                            <a:t>Angular velocity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13.1 rad/s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0829523"/>
                      </a:ext>
                    </a:extLst>
                  </a:tr>
                  <a:tr h="273233">
                    <a:tc>
                      <a:txBody>
                        <a:bodyPr/>
                        <a:lstStyle/>
                        <a:p>
                          <a:pPr algn="ctr"/>
                          <a:r>
                            <a:rPr lang="en-US" sz="1200" dirty="0"/>
                            <a:t>Max . Incline angle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20ᵒ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7087845"/>
                      </a:ext>
                    </a:extLst>
                  </a:tr>
                  <a:tr h="273233">
                    <a:tc>
                      <a:txBody>
                        <a:bodyPr/>
                        <a:lstStyle/>
                        <a:p>
                          <a:pPr algn="ctr"/>
                          <a:r>
                            <a:rPr lang="en-US" sz="1200" dirty="0"/>
                            <a:t>Supply voltage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12v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7902963"/>
                      </a:ext>
                    </a:extLst>
                  </a:tr>
                  <a:tr h="397848">
                    <a:tc>
                      <a:txBody>
                        <a:bodyPr/>
                        <a:lstStyle/>
                        <a:p>
                          <a:pPr algn="ctr"/>
                          <a:r>
                            <a:rPr lang="en-US" sz="1200" dirty="0"/>
                            <a:t>Desired operating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 hour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6289390"/>
                      </a:ext>
                    </a:extLst>
                  </a:tr>
                  <a:tr h="273233">
                    <a:tc>
                      <a:txBody>
                        <a:bodyPr/>
                        <a:lstStyle/>
                        <a:p>
                          <a:pPr algn="ctr"/>
                          <a:r>
                            <a:rPr lang="en-US" sz="1200" dirty="0"/>
                            <a:t>Total efficiency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0953958"/>
                      </a:ext>
                    </a:extLst>
                  </a:tr>
                </a:tbl>
              </a:graphicData>
            </a:graphic>
          </p:graphicFrame>
        </mc:Choice>
        <mc:Fallback xmlns="">
          <p:graphicFrame>
            <p:nvGraphicFramePr>
              <p:cNvPr id="2" name="Table 6">
                <a:extLst>
                  <a:ext uri="{FF2B5EF4-FFF2-40B4-BE49-F238E27FC236}">
                    <a16:creationId xmlns:a16="http://schemas.microsoft.com/office/drawing/2014/main" id="{80D197EA-96EE-DB72-B76B-976BFAE31FE9}"/>
                  </a:ext>
                </a:extLst>
              </p:cNvPr>
              <p:cNvGraphicFramePr>
                <a:graphicFrameLocks noGrp="1"/>
              </p:cNvGraphicFramePr>
              <p:nvPr>
                <p:extLst>
                  <p:ext uri="{D42A27DB-BD31-4B8C-83A1-F6EECF244321}">
                    <p14:modId xmlns:p14="http://schemas.microsoft.com/office/powerpoint/2010/main" val="3038541175"/>
                  </p:ext>
                </p:extLst>
              </p:nvPr>
            </p:nvGraphicFramePr>
            <p:xfrm>
              <a:off x="5416062" y="393894"/>
              <a:ext cx="3377602" cy="3785952"/>
            </p:xfrm>
            <a:graphic>
              <a:graphicData uri="http://schemas.openxmlformats.org/drawingml/2006/table">
                <a:tbl>
                  <a:tblPr firstRow="1" bandRow="1">
                    <a:tableStyleId>{793D81CF-94F2-401A-BA57-92F5A7B2D0C5}</a:tableStyleId>
                  </a:tblPr>
                  <a:tblGrid>
                    <a:gridCol w="1688801">
                      <a:extLst>
                        <a:ext uri="{9D8B030D-6E8A-4147-A177-3AD203B41FA5}">
                          <a16:colId xmlns:a16="http://schemas.microsoft.com/office/drawing/2014/main" val="3527790341"/>
                        </a:ext>
                      </a:extLst>
                    </a:gridCol>
                    <a:gridCol w="1688801">
                      <a:extLst>
                        <a:ext uri="{9D8B030D-6E8A-4147-A177-3AD203B41FA5}">
                          <a16:colId xmlns:a16="http://schemas.microsoft.com/office/drawing/2014/main" val="2980931754"/>
                        </a:ext>
                      </a:extLst>
                    </a:gridCol>
                  </a:tblGrid>
                  <a:tr h="274320">
                    <a:tc>
                      <a:txBody>
                        <a:bodyPr/>
                        <a:lstStyle/>
                        <a:p>
                          <a:pPr algn="ctr"/>
                          <a:r>
                            <a:rPr lang="en-US" sz="1200" dirty="0"/>
                            <a:t>Parameters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Values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7712431"/>
                      </a:ext>
                    </a:extLst>
                  </a:tr>
                  <a:tr h="274320">
                    <a:tc>
                      <a:txBody>
                        <a:bodyPr/>
                        <a:lstStyle/>
                        <a:p>
                          <a:pPr algn="ctr"/>
                          <a:r>
                            <a:rPr lang="en-US" sz="1200" dirty="0"/>
                            <a:t>Total mass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15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106986"/>
                      </a:ext>
                    </a:extLst>
                  </a:tr>
                  <a:tr h="274320">
                    <a:tc>
                      <a:txBody>
                        <a:bodyPr/>
                        <a:lstStyle/>
                        <a:p>
                          <a:pPr algn="ctr"/>
                          <a:r>
                            <a:rPr lang="en-US" sz="1200" dirty="0"/>
                            <a:t>Pay 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7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231796"/>
                      </a:ext>
                    </a:extLst>
                  </a:tr>
                  <a:tr h="274320">
                    <a:tc>
                      <a:txBody>
                        <a:bodyPr/>
                        <a:lstStyle/>
                        <a:p>
                          <a:pPr algn="ctr"/>
                          <a:r>
                            <a:rPr lang="en-US" sz="1200" dirty="0"/>
                            <a:t>RPM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4893"/>
                      </a:ext>
                    </a:extLst>
                  </a:tr>
                  <a:tr h="397848">
                    <a:tc>
                      <a:txBody>
                        <a:bodyPr/>
                        <a:lstStyle/>
                        <a:p>
                          <a:pPr algn="ctr"/>
                          <a:r>
                            <a:rPr lang="en-US" sz="1200" dirty="0"/>
                            <a:t>Num . Of Driver motors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85800" rtl="0" eaLnBrk="1" latinLnBrk="0" hangingPunct="1"/>
                          <a:r>
                            <a:rPr lang="en-US" sz="1200" kern="1200" dirty="0">
                              <a:solidFill>
                                <a:schemeClr val="dk1"/>
                              </a:solidFill>
                            </a:rPr>
                            <a:t>4</a:t>
                          </a:r>
                          <a:endParaRPr lang="en-US" sz="12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7194511"/>
                      </a:ext>
                    </a:extLst>
                  </a:tr>
                  <a:tr h="397848">
                    <a:tc>
                      <a:txBody>
                        <a:bodyPr/>
                        <a:lstStyle/>
                        <a:p>
                          <a:pPr algn="ctr"/>
                          <a:r>
                            <a:rPr lang="en-US" sz="1200" dirty="0"/>
                            <a:t>Radius  of drive wheel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0.065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0342529"/>
                      </a:ext>
                    </a:extLst>
                  </a:tr>
                  <a:tr h="397848">
                    <a:tc>
                      <a:txBody>
                        <a:bodyPr/>
                        <a:lstStyle/>
                        <a:p>
                          <a:pPr algn="ctr"/>
                          <a:r>
                            <a:rPr lang="en-US" sz="1200" dirty="0"/>
                            <a:t> Desired Acceleration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722" t="-480000" r="-722" b="-390769"/>
                          </a:stretch>
                        </a:blipFill>
                      </a:tcPr>
                    </a:tc>
                    <a:extLst>
                      <a:ext uri="{0D108BD9-81ED-4DB2-BD59-A6C34878D82A}">
                        <a16:rowId xmlns:a16="http://schemas.microsoft.com/office/drawing/2014/main" val="2969570756"/>
                      </a:ext>
                    </a:extLst>
                  </a:tr>
                  <a:tr h="274320">
                    <a:tc>
                      <a:txBody>
                        <a:bodyPr/>
                        <a:lstStyle/>
                        <a:p>
                          <a:pPr algn="ctr"/>
                          <a:r>
                            <a:rPr lang="en-US" sz="1200" dirty="0"/>
                            <a:t>Angular velocity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13.1 rad/s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0829523"/>
                      </a:ext>
                    </a:extLst>
                  </a:tr>
                  <a:tr h="274320">
                    <a:tc>
                      <a:txBody>
                        <a:bodyPr/>
                        <a:lstStyle/>
                        <a:p>
                          <a:pPr algn="ctr"/>
                          <a:r>
                            <a:rPr lang="en-US" sz="1200" dirty="0"/>
                            <a:t>Max . Incline angle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20ᵒ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7087845"/>
                      </a:ext>
                    </a:extLst>
                  </a:tr>
                  <a:tr h="274320">
                    <a:tc>
                      <a:txBody>
                        <a:bodyPr/>
                        <a:lstStyle/>
                        <a:p>
                          <a:pPr algn="ctr"/>
                          <a:r>
                            <a:rPr lang="en-US" sz="1200" dirty="0"/>
                            <a:t>Supply voltage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12v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7902963"/>
                      </a:ext>
                    </a:extLst>
                  </a:tr>
                  <a:tr h="397848">
                    <a:tc>
                      <a:txBody>
                        <a:bodyPr/>
                        <a:lstStyle/>
                        <a:p>
                          <a:pPr algn="ctr"/>
                          <a:r>
                            <a:rPr lang="en-US" sz="1200" dirty="0"/>
                            <a:t>Desired operating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 hour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6289390"/>
                      </a:ext>
                    </a:extLst>
                  </a:tr>
                  <a:tr h="274320">
                    <a:tc>
                      <a:txBody>
                        <a:bodyPr/>
                        <a:lstStyle/>
                        <a:p>
                          <a:pPr algn="ctr"/>
                          <a:r>
                            <a:rPr lang="en-US" sz="1200" dirty="0"/>
                            <a:t>Total efficiency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0953958"/>
                      </a:ext>
                    </a:extLst>
                  </a:tr>
                </a:tbl>
              </a:graphicData>
            </a:graphic>
          </p:graphicFrame>
        </mc:Fallback>
      </mc:AlternateContent>
    </p:spTree>
    <p:extLst>
      <p:ext uri="{BB962C8B-B14F-4D97-AF65-F5344CB8AC3E}">
        <p14:creationId xmlns:p14="http://schemas.microsoft.com/office/powerpoint/2010/main" val="42120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2250" fill="hold"/>
                                        <p:tgtEl>
                                          <p:spTgt spid="1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500"/>
                                        <p:tgtEl>
                                          <p:spTgt spid="2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Effect transition="in" filter="fade">
                                      <p:cBhvr>
                                        <p:cTn id="67" dur="1000"/>
                                        <p:tgtEl>
                                          <p:spTgt spid="27">
                                            <p:txEl>
                                              <p:pRg st="0" end="0"/>
                                            </p:txEl>
                                          </p:spTgt>
                                        </p:tgtEl>
                                      </p:cBhvr>
                                    </p:animEffect>
                                    <p:anim calcmode="lin" valueType="num">
                                      <p:cBhvr>
                                        <p:cTn id="68"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9">
                                            <p:txEl>
                                              <p:pRg st="0" end="0"/>
                                            </p:txEl>
                                          </p:spTgt>
                                        </p:tgtEl>
                                        <p:attrNameLst>
                                          <p:attrName>style.visibility</p:attrName>
                                        </p:attrNameLst>
                                      </p:cBhvr>
                                      <p:to>
                                        <p:strVal val="visible"/>
                                      </p:to>
                                    </p:set>
                                    <p:animEffect transition="in" filter="fade">
                                      <p:cBhvr>
                                        <p:cTn id="74" dur="1000"/>
                                        <p:tgtEl>
                                          <p:spTgt spid="29">
                                            <p:txEl>
                                              <p:pRg st="0" end="0"/>
                                            </p:txEl>
                                          </p:spTgt>
                                        </p:tgtEl>
                                      </p:cBhvr>
                                    </p:animEffect>
                                    <p:anim calcmode="lin" valueType="num">
                                      <p:cBhvr>
                                        <p:cTn id="7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9">
                                            <p:txEl>
                                              <p:pRg st="1" end="1"/>
                                            </p:txEl>
                                          </p:spTgt>
                                        </p:tgtEl>
                                        <p:attrNameLst>
                                          <p:attrName>style.visibility</p:attrName>
                                        </p:attrNameLst>
                                      </p:cBhvr>
                                      <p:to>
                                        <p:strVal val="visible"/>
                                      </p:to>
                                    </p:set>
                                    <p:animEffect transition="in" filter="fade">
                                      <p:cBhvr>
                                        <p:cTn id="79" dur="1000"/>
                                        <p:tgtEl>
                                          <p:spTgt spid="29">
                                            <p:txEl>
                                              <p:pRg st="1" end="1"/>
                                            </p:txEl>
                                          </p:spTgt>
                                        </p:tgtEl>
                                      </p:cBhvr>
                                    </p:animEffect>
                                    <p:anim calcmode="lin" valueType="num">
                                      <p:cBhvr>
                                        <p:cTn id="80"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1" grpId="0"/>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880D46-5EAE-45C7-BE76-5AF3DE03E5BF}"/>
              </a:ext>
            </a:extLst>
          </p:cNvPr>
          <p:cNvSpPr>
            <a:spLocks noGrp="1"/>
          </p:cNvSpPr>
          <p:nvPr>
            <p:ph type="title"/>
          </p:nvPr>
        </p:nvSpPr>
        <p:spPr>
          <a:xfrm>
            <a:off x="399176" y="74782"/>
            <a:ext cx="4653250" cy="715566"/>
          </a:xfrm>
        </p:spPr>
        <p:txBody>
          <a:bodyPr>
            <a:normAutofit/>
          </a:bodyPr>
          <a:lstStyle/>
          <a:p>
            <a:r>
              <a:rPr lang="es-ES" sz="2400" dirty="0"/>
              <a:t>CALCULATION </a:t>
            </a:r>
            <a:r>
              <a:rPr lang="es-ES" sz="2400" dirty="0">
                <a:solidFill>
                  <a:schemeClr val="tx2"/>
                </a:solidFill>
              </a:rPr>
              <a:t>VALIDATION</a:t>
            </a:r>
            <a:endParaRPr lang="en-US" sz="2400" dirty="0">
              <a:solidFill>
                <a:schemeClr val="tx2"/>
              </a:solidFill>
            </a:endParaRPr>
          </a:p>
        </p:txBody>
      </p:sp>
      <p:cxnSp>
        <p:nvCxnSpPr>
          <p:cNvPr id="27" name="Conector recto 26">
            <a:extLst>
              <a:ext uri="{FF2B5EF4-FFF2-40B4-BE49-F238E27FC236}">
                <a16:creationId xmlns:a16="http://schemas.microsoft.com/office/drawing/2014/main" id="{F234098D-FAE7-3759-C860-8DEFD293E079}"/>
              </a:ext>
            </a:extLst>
          </p:cNvPr>
          <p:cNvCxnSpPr>
            <a:cxnSpLocks/>
          </p:cNvCxnSpPr>
          <p:nvPr/>
        </p:nvCxnSpPr>
        <p:spPr>
          <a:xfrm>
            <a:off x="5208691" y="192232"/>
            <a:ext cx="3557227" cy="0"/>
          </a:xfrm>
          <a:prstGeom prst="line">
            <a:avLst/>
          </a:prstGeom>
          <a:ln/>
        </p:spPr>
        <p:style>
          <a:lnRef idx="3">
            <a:schemeClr val="dk1"/>
          </a:lnRef>
          <a:fillRef idx="0">
            <a:schemeClr val="dk1"/>
          </a:fillRef>
          <a:effectRef idx="2">
            <a:schemeClr val="dk1"/>
          </a:effectRef>
          <a:fontRef idx="minor">
            <a:schemeClr val="tx1"/>
          </a:fontRef>
        </p:style>
      </p:cxnSp>
      <p:cxnSp>
        <p:nvCxnSpPr>
          <p:cNvPr id="29" name="Conector recto 28">
            <a:extLst>
              <a:ext uri="{FF2B5EF4-FFF2-40B4-BE49-F238E27FC236}">
                <a16:creationId xmlns:a16="http://schemas.microsoft.com/office/drawing/2014/main" id="{1C34516F-3344-EC55-687C-167DDE775A1B}"/>
              </a:ext>
            </a:extLst>
          </p:cNvPr>
          <p:cNvCxnSpPr>
            <a:cxnSpLocks/>
          </p:cNvCxnSpPr>
          <p:nvPr/>
        </p:nvCxnSpPr>
        <p:spPr>
          <a:xfrm flipV="1">
            <a:off x="355919" y="192232"/>
            <a:ext cx="0" cy="2384937"/>
          </a:xfrm>
          <a:prstGeom prst="line">
            <a:avLst/>
          </a:prstGeom>
        </p:spPr>
        <p:style>
          <a:lnRef idx="3">
            <a:schemeClr val="dk1"/>
          </a:lnRef>
          <a:fillRef idx="0">
            <a:schemeClr val="dk1"/>
          </a:fillRef>
          <a:effectRef idx="2">
            <a:schemeClr val="dk1"/>
          </a:effectRef>
          <a:fontRef idx="minor">
            <a:schemeClr val="tx1"/>
          </a:fontRef>
        </p:style>
      </p:cxnSp>
      <p:cxnSp>
        <p:nvCxnSpPr>
          <p:cNvPr id="30" name="Conector recto 29">
            <a:extLst>
              <a:ext uri="{FF2B5EF4-FFF2-40B4-BE49-F238E27FC236}">
                <a16:creationId xmlns:a16="http://schemas.microsoft.com/office/drawing/2014/main" id="{4227159B-B725-C351-F5C2-A51802E5D3A3}"/>
              </a:ext>
            </a:extLst>
          </p:cNvPr>
          <p:cNvCxnSpPr>
            <a:cxnSpLocks/>
          </p:cNvCxnSpPr>
          <p:nvPr/>
        </p:nvCxnSpPr>
        <p:spPr>
          <a:xfrm flipV="1">
            <a:off x="8765918" y="2206113"/>
            <a:ext cx="0" cy="2823087"/>
          </a:xfrm>
          <a:prstGeom prst="line">
            <a:avLst/>
          </a:prstGeom>
        </p:spPr>
        <p:style>
          <a:lnRef idx="3">
            <a:schemeClr val="dk1"/>
          </a:lnRef>
          <a:fillRef idx="0">
            <a:schemeClr val="dk1"/>
          </a:fillRef>
          <a:effectRef idx="2">
            <a:schemeClr val="dk1"/>
          </a:effectRef>
          <a:fontRef idx="minor">
            <a:schemeClr val="tx1"/>
          </a:fontRef>
        </p:style>
      </p:cxnSp>
      <p:cxnSp>
        <p:nvCxnSpPr>
          <p:cNvPr id="32" name="Conector recto 31">
            <a:extLst>
              <a:ext uri="{FF2B5EF4-FFF2-40B4-BE49-F238E27FC236}">
                <a16:creationId xmlns:a16="http://schemas.microsoft.com/office/drawing/2014/main" id="{0972A164-BB08-6C77-EE18-FB13FEF1ED73}"/>
              </a:ext>
            </a:extLst>
          </p:cNvPr>
          <p:cNvCxnSpPr>
            <a:cxnSpLocks/>
          </p:cNvCxnSpPr>
          <p:nvPr/>
        </p:nvCxnSpPr>
        <p:spPr>
          <a:xfrm>
            <a:off x="8142051" y="4803438"/>
            <a:ext cx="914740" cy="0"/>
          </a:xfrm>
          <a:prstGeom prst="line">
            <a:avLst/>
          </a:prstGeom>
          <a:ln/>
        </p:spPr>
        <p:style>
          <a:lnRef idx="3">
            <a:schemeClr val="dk1"/>
          </a:lnRef>
          <a:fillRef idx="0">
            <a:schemeClr val="dk1"/>
          </a:fillRef>
          <a:effectRef idx="2">
            <a:schemeClr val="dk1"/>
          </a:effectRef>
          <a:fontRef idx="minor">
            <a:schemeClr val="tx1"/>
          </a:fontRef>
        </p:style>
      </p:cxnSp>
      <p:sp>
        <p:nvSpPr>
          <p:cNvPr id="36" name="Rectángulo 35">
            <a:extLst>
              <a:ext uri="{FF2B5EF4-FFF2-40B4-BE49-F238E27FC236}">
                <a16:creationId xmlns:a16="http://schemas.microsoft.com/office/drawing/2014/main" id="{E8C0E799-2566-DFD8-2D29-A46304E8299D}"/>
              </a:ext>
            </a:extLst>
          </p:cNvPr>
          <p:cNvSpPr/>
          <p:nvPr/>
        </p:nvSpPr>
        <p:spPr>
          <a:xfrm>
            <a:off x="8366989" y="344764"/>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SOWIG ROBOT </a:t>
            </a:r>
          </a:p>
        </p:txBody>
      </p:sp>
      <p:pic>
        <p:nvPicPr>
          <p:cNvPr id="21" name="Picture 20">
            <a:extLst>
              <a:ext uri="{FF2B5EF4-FFF2-40B4-BE49-F238E27FC236}">
                <a16:creationId xmlns:a16="http://schemas.microsoft.com/office/drawing/2014/main" id="{3D368E13-5B5D-10B1-7378-8C5E53FDC9BC}"/>
              </a:ext>
            </a:extLst>
          </p:cNvPr>
          <p:cNvPicPr>
            <a:picLocks noChangeAspect="1"/>
          </p:cNvPicPr>
          <p:nvPr/>
        </p:nvPicPr>
        <p:blipFill>
          <a:blip r:embed="rId2"/>
          <a:stretch>
            <a:fillRect/>
          </a:stretch>
        </p:blipFill>
        <p:spPr>
          <a:xfrm>
            <a:off x="518966" y="647325"/>
            <a:ext cx="3998911" cy="4086748"/>
          </a:xfrm>
          <a:prstGeom prst="rect">
            <a:avLst/>
          </a:prstGeom>
        </p:spPr>
      </p:pic>
      <p:pic>
        <p:nvPicPr>
          <p:cNvPr id="22" name="Picture 21">
            <a:extLst>
              <a:ext uri="{FF2B5EF4-FFF2-40B4-BE49-F238E27FC236}">
                <a16:creationId xmlns:a16="http://schemas.microsoft.com/office/drawing/2014/main" id="{5A05E211-2908-5856-692F-FC6DE5CCA550}"/>
              </a:ext>
            </a:extLst>
          </p:cNvPr>
          <p:cNvPicPr>
            <a:picLocks noChangeAspect="1"/>
          </p:cNvPicPr>
          <p:nvPr/>
        </p:nvPicPr>
        <p:blipFill>
          <a:blip r:embed="rId3"/>
          <a:stretch>
            <a:fillRect/>
          </a:stretch>
        </p:blipFill>
        <p:spPr>
          <a:xfrm>
            <a:off x="5052426" y="848282"/>
            <a:ext cx="3557228" cy="3882552"/>
          </a:xfrm>
          <a:prstGeom prst="rect">
            <a:avLst/>
          </a:prstGeom>
        </p:spPr>
      </p:pic>
    </p:spTree>
    <p:extLst>
      <p:ext uri="{BB962C8B-B14F-4D97-AF65-F5344CB8AC3E}">
        <p14:creationId xmlns:p14="http://schemas.microsoft.com/office/powerpoint/2010/main" val="3590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36"/>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500" fill="hold"/>
                                        <p:tgtEl>
                                          <p:spTgt spid="29"/>
                                        </p:tgtEl>
                                        <p:attrNameLst>
                                          <p:attrName>ppt_x</p:attrName>
                                        </p:attrNameLst>
                                      </p:cBhvr>
                                      <p:tavLst>
                                        <p:tav tm="0">
                                          <p:val>
                                            <p:strVal val="#ppt_x"/>
                                          </p:val>
                                        </p:tav>
                                        <p:tav tm="100000">
                                          <p:val>
                                            <p:strVal val="#ppt_x"/>
                                          </p:val>
                                        </p:tav>
                                      </p:tavLst>
                                    </p:anim>
                                    <p:anim calcmode="lin" valueType="num">
                                      <p:cBhvr additive="base">
                                        <p:cTn id="10" dur="500" fill="hold"/>
                                        <p:tgtEl>
                                          <p:spTgt spid="29"/>
                                        </p:tgtEl>
                                        <p:attrNameLst>
                                          <p:attrName>ppt_y</p:attrName>
                                        </p:attrNameLst>
                                      </p:cBhvr>
                                      <p:tavLst>
                                        <p:tav tm="0">
                                          <p:val>
                                            <p:strVal val="0-#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A08488A1-18E7-453B-A8A3-66F36F2118CE}"/>
                  </a:ext>
                </a:extLst>
              </p:cNvPr>
              <p:cNvSpPr>
                <a:spLocks noGrp="1"/>
              </p:cNvSpPr>
              <p:nvPr>
                <p:ph sz="half" idx="1"/>
              </p:nvPr>
            </p:nvSpPr>
            <p:spPr>
              <a:xfrm>
                <a:off x="70630" y="3513014"/>
                <a:ext cx="2915263" cy="348279"/>
              </a:xfrm>
            </p:spPr>
            <p:txBody>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m:t>
                      </m:r>
                      <m:r>
                        <a:rPr lang="en-US">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sSup>
                            <m:sSupPr>
                              <m:ctrlPr>
                                <a:rPr lang="en-US" i="1">
                                  <a:solidFill>
                                    <a:srgbClr val="836967"/>
                                  </a:solidFill>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𝑑</m:t>
                                  </m:r>
                                  <m:r>
                                    <a:rPr lang="en-US">
                                      <a:latin typeface="Cambria Math" panose="02040503050406030204" pitchFamily="18" charset="0"/>
                                    </a:rPr>
                                    <m:t>×</m:t>
                                  </m:r>
                                  <m:r>
                                    <a:rPr lang="en-US" i="1">
                                      <a:latin typeface="Cambria Math" panose="02040503050406030204" pitchFamily="18" charset="0"/>
                                    </a:rPr>
                                    <m:t>𝜋</m:t>
                                  </m:r>
                                </m:e>
                              </m:d>
                            </m:e>
                            <m:sup>
                              <m:r>
                                <a:rPr lang="en-US">
                                  <a:latin typeface="Cambria Math" panose="02040503050406030204" pitchFamily="18" charset="0"/>
                                </a:rPr>
                                <m:t>2</m:t>
                              </m:r>
                            </m:sup>
                          </m:sSup>
                          <m:r>
                            <a:rPr lang="en-US">
                              <a:latin typeface="Cambria Math" panose="02040503050406030204" pitchFamily="18" charset="0"/>
                            </a:rPr>
                            <m:t>+</m:t>
                          </m:r>
                          <m:sSup>
                            <m:sSupPr>
                              <m:ctrlPr>
                                <a:rPr lang="en-US" i="1">
                                  <a:solidFill>
                                    <a:srgbClr val="836967"/>
                                  </a:solidFill>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𝑝</m:t>
                                  </m:r>
                                </m:e>
                              </m:d>
                            </m:e>
                            <m:sup>
                              <m:r>
                                <a:rPr lang="en-US">
                                  <a:latin typeface="Cambria Math" panose="02040503050406030204" pitchFamily="18" charset="0"/>
                                </a:rPr>
                                <m:t>2</m:t>
                              </m:r>
                            </m:sup>
                          </m:sSup>
                        </m:e>
                      </m:rad>
                      <m:r>
                        <a:rPr lang="en-US" i="1">
                          <a:latin typeface="Cambria Math" panose="02040503050406030204" pitchFamily="18" charset="0"/>
                        </a:rPr>
                        <m:t>=</m:t>
                      </m:r>
                      <m:r>
                        <a:rPr lang="en-US" i="1">
                          <a:latin typeface="Cambria Math" panose="02040503050406030204" pitchFamily="18" charset="0"/>
                        </a:rPr>
                        <m:t>32</m:t>
                      </m:r>
                      <m:r>
                        <a:rPr lang="en-US" i="1">
                          <a:latin typeface="Cambria Math" panose="02040503050406030204" pitchFamily="18" charset="0"/>
                        </a:rPr>
                        <m:t>.</m:t>
                      </m:r>
                      <m:r>
                        <a:rPr lang="en-US" i="1">
                          <a:latin typeface="Cambria Math" panose="02040503050406030204" pitchFamily="18" charset="0"/>
                        </a:rPr>
                        <m:t>97</m:t>
                      </m:r>
                      <m:r>
                        <a:rPr lang="en-US" i="1">
                          <a:latin typeface="Cambria Math" panose="02040503050406030204" pitchFamily="18" charset="0"/>
                        </a:rPr>
                        <m:t> </m:t>
                      </m:r>
                      <m:r>
                        <a:rPr lang="en-US" i="1">
                          <a:latin typeface="Cambria Math" panose="02040503050406030204" pitchFamily="18" charset="0"/>
                        </a:rPr>
                        <m:t>𝑚𝑚</m:t>
                      </m:r>
                    </m:oMath>
                  </m:oMathPara>
                </a14:m>
                <a:endParaRPr lang="en-US" dirty="0"/>
              </a:p>
            </p:txBody>
          </p:sp>
        </mc:Choice>
        <mc:Fallback xmlns="">
          <p:sp>
            <p:nvSpPr>
              <p:cNvPr id="12" name="Content Placeholder 11">
                <a:extLst>
                  <a:ext uri="{FF2B5EF4-FFF2-40B4-BE49-F238E27FC236}">
                    <a16:creationId xmlns:a16="http://schemas.microsoft.com/office/drawing/2014/main" id="{A08488A1-18E7-453B-A8A3-66F36F2118CE}"/>
                  </a:ext>
                </a:extLst>
              </p:cNvPr>
              <p:cNvSpPr>
                <a:spLocks noGrp="1" noRot="1" noChangeAspect="1" noMove="1" noResize="1" noEditPoints="1" noAdjustHandles="1" noChangeArrowheads="1" noChangeShapeType="1" noTextEdit="1"/>
              </p:cNvSpPr>
              <p:nvPr>
                <p:ph sz="half" idx="1"/>
              </p:nvPr>
            </p:nvSpPr>
            <p:spPr>
              <a:xfrm>
                <a:off x="70630" y="3513014"/>
                <a:ext cx="2915263" cy="3482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17BBEF93-D50B-4E13-A351-80C17A44F04C}"/>
                  </a:ext>
                </a:extLst>
              </p:cNvPr>
              <p:cNvSpPr>
                <a:spLocks noGrp="1"/>
              </p:cNvSpPr>
              <p:nvPr>
                <p:ph sz="half" idx="2"/>
              </p:nvPr>
            </p:nvSpPr>
            <p:spPr>
              <a:xfrm>
                <a:off x="3375863" y="3352609"/>
                <a:ext cx="2915263" cy="579282"/>
              </a:xfrm>
            </p:spPr>
            <p:txBody>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a:latin typeface="Cambria Math" panose="02040503050406030204" pitchFamily="18" charset="0"/>
                            </a:rPr>
                            <m:t>𝑑</m:t>
                          </m:r>
                        </m:e>
                        <m:sup>
                          <m:r>
                            <a:rPr lang="en-US">
                              <a:latin typeface="Cambria Math" panose="02040503050406030204" pitchFamily="18" charset="0"/>
                            </a:rPr>
                            <m:t>′</m:t>
                          </m:r>
                        </m:sup>
                      </m:sSup>
                      <m:r>
                        <a:rPr lang="en-US">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𝑑</m:t>
                          </m:r>
                        </m:num>
                        <m:den>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𝐿</m:t>
                                  </m:r>
                                </m:num>
                                <m:den>
                                  <m:r>
                                    <a:rPr lang="en-US" i="1">
                                      <a:latin typeface="Cambria Math" panose="02040503050406030204" pitchFamily="18" charset="0"/>
                                    </a:rPr>
                                    <m:t>𝑙</m:t>
                                  </m:r>
                                </m:den>
                              </m:f>
                            </m:e>
                          </m:d>
                          <m:r>
                            <a:rPr lang="en-US">
                              <a:latin typeface="Cambria Math" panose="02040503050406030204" pitchFamily="18" charset="0"/>
                            </a:rPr>
                            <m:t>−</m:t>
                          </m:r>
                          <m:r>
                            <a:rPr lang="en-US">
                              <a:latin typeface="Cambria Math" panose="02040503050406030204" pitchFamily="18" charset="0"/>
                            </a:rPr>
                            <m:t>1</m:t>
                          </m:r>
                        </m:den>
                      </m:f>
                      <m:r>
                        <a:rPr lang="en-US">
                          <a:latin typeface="Cambria Math" panose="02040503050406030204" pitchFamily="18" charset="0"/>
                        </a:rPr>
                        <m:t>=</m:t>
                      </m:r>
                      <m:r>
                        <a:rPr lang="en-US">
                          <a:latin typeface="Cambria Math" panose="02040503050406030204" pitchFamily="18" charset="0"/>
                        </a:rPr>
                        <m:t>10</m:t>
                      </m:r>
                      <m:r>
                        <a:rPr lang="en-US">
                          <a:latin typeface="Cambria Math" panose="02040503050406030204" pitchFamily="18" charset="0"/>
                        </a:rPr>
                        <m:t>.</m:t>
                      </m:r>
                      <m:r>
                        <a:rPr lang="en-US">
                          <a:latin typeface="Cambria Math" panose="02040503050406030204" pitchFamily="18" charset="0"/>
                        </a:rPr>
                        <m:t>67</m:t>
                      </m:r>
                      <m:r>
                        <a:rPr lang="en-US">
                          <a:latin typeface="Cambria Math" panose="02040503050406030204" pitchFamily="18" charset="0"/>
                        </a:rPr>
                        <m:t> </m:t>
                      </m:r>
                      <m:r>
                        <a:rPr lang="en-US" i="1">
                          <a:latin typeface="Cambria Math" panose="02040503050406030204" pitchFamily="18" charset="0"/>
                        </a:rPr>
                        <m:t>𝑚𝑚</m:t>
                      </m:r>
                    </m:oMath>
                  </m:oMathPara>
                </a14:m>
                <a:endParaRPr lang="en-US" dirty="0"/>
              </a:p>
            </p:txBody>
          </p:sp>
        </mc:Choice>
        <mc:Fallback xmlns="">
          <p:sp>
            <p:nvSpPr>
              <p:cNvPr id="13" name="Content Placeholder 12">
                <a:extLst>
                  <a:ext uri="{FF2B5EF4-FFF2-40B4-BE49-F238E27FC236}">
                    <a16:creationId xmlns:a16="http://schemas.microsoft.com/office/drawing/2014/main" id="{17BBEF93-D50B-4E13-A351-80C17A44F04C}"/>
                  </a:ext>
                </a:extLst>
              </p:cNvPr>
              <p:cNvSpPr>
                <a:spLocks noGrp="1" noRot="1" noChangeAspect="1" noMove="1" noResize="1" noEditPoints="1" noAdjustHandles="1" noChangeArrowheads="1" noChangeShapeType="1" noTextEdit="1"/>
              </p:cNvSpPr>
              <p:nvPr>
                <p:ph sz="half" idx="2"/>
              </p:nvPr>
            </p:nvSpPr>
            <p:spPr>
              <a:xfrm>
                <a:off x="3375863" y="3352609"/>
                <a:ext cx="2915263" cy="579282"/>
              </a:xfrm>
              <a:blipFill>
                <a:blip r:embed="rId3"/>
                <a:stretch>
                  <a:fillRect t="-1053" b="-11579"/>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796BEEEB-216C-4BCD-83E5-7721A7D17F35}"/>
              </a:ext>
            </a:extLst>
          </p:cNvPr>
          <p:cNvSpPr>
            <a:spLocks noGrp="1"/>
          </p:cNvSpPr>
          <p:nvPr>
            <p:ph type="title"/>
          </p:nvPr>
        </p:nvSpPr>
        <p:spPr>
          <a:xfrm>
            <a:off x="0" y="-9939"/>
            <a:ext cx="7696200" cy="715566"/>
          </a:xfrm>
        </p:spPr>
        <p:txBody>
          <a:bodyPr>
            <a:noAutofit/>
          </a:bodyPr>
          <a:lstStyle/>
          <a:p>
            <a:pPr marL="0" marR="0">
              <a:lnSpc>
                <a:spcPct val="107000"/>
              </a:lnSpc>
              <a:spcBef>
                <a:spcPts val="0"/>
              </a:spcBef>
              <a:spcAft>
                <a:spcPts val="800"/>
              </a:spcAft>
            </a:pPr>
            <a:r>
              <a:rPr lang="en-US" sz="2400" b="1" dirty="0">
                <a:solidFill>
                  <a:srgbClr val="000000"/>
                </a:solidFill>
                <a:latin typeface="Montserrat SemiBold" panose="00000700000000000000" pitchFamily="2" charset="0"/>
                <a:ea typeface="Times New Roman" panose="02020603050405020304" pitchFamily="18" charset="0"/>
                <a:cs typeface="Roboto" panose="02000000000000000000" pitchFamily="2" charset="0"/>
              </a:rPr>
              <a:t>DESIGN OF </a:t>
            </a:r>
            <a:r>
              <a:rPr lang="en-US" sz="2400" b="1" dirty="0">
                <a:solidFill>
                  <a:schemeClr val="tx2"/>
                </a:solidFill>
                <a:latin typeface="Montserrat SemiBold" panose="00000700000000000000" pitchFamily="2" charset="0"/>
                <a:ea typeface="Times New Roman" panose="02020603050405020304" pitchFamily="18" charset="0"/>
                <a:cs typeface="Roboto" panose="02000000000000000000" pitchFamily="2" charset="0"/>
              </a:rPr>
              <a:t>AUGER</a:t>
            </a:r>
            <a:endParaRPr lang="en-US" sz="2400" b="1" dirty="0">
              <a:solidFill>
                <a:schemeClr val="tx2"/>
              </a:solidFill>
              <a:latin typeface="Montserrat SemiBold" panose="00000700000000000000" pitchFamily="2" charset="0"/>
              <a:ea typeface="Calibri" panose="020F0502020204030204" pitchFamily="34" charset="0"/>
              <a:cs typeface="Arial" panose="020B0604020202020204" pitchFamily="34" charset="0"/>
            </a:endParaRPr>
          </a:p>
        </p:txBody>
      </p:sp>
      <p:sp>
        <p:nvSpPr>
          <p:cNvPr id="14" name="Text Placeholder 13">
            <a:extLst>
              <a:ext uri="{FF2B5EF4-FFF2-40B4-BE49-F238E27FC236}">
                <a16:creationId xmlns:a16="http://schemas.microsoft.com/office/drawing/2014/main" id="{A35F0E29-6517-42E3-8EB1-B4A2DA9B21FB}"/>
              </a:ext>
            </a:extLst>
          </p:cNvPr>
          <p:cNvSpPr>
            <a:spLocks noGrp="1"/>
          </p:cNvSpPr>
          <p:nvPr>
            <p:ph type="body" idx="14"/>
          </p:nvPr>
        </p:nvSpPr>
        <p:spPr>
          <a:xfrm>
            <a:off x="2439763" y="590895"/>
            <a:ext cx="3482733" cy="1405457"/>
          </a:xfrm>
        </p:spPr>
        <p:txBody>
          <a:bodyPr/>
          <a:lstStyle/>
          <a:p>
            <a:pPr>
              <a:lnSpc>
                <a:spcPct val="107000"/>
              </a:lnSpc>
              <a:spcBef>
                <a:spcPts val="0"/>
              </a:spcBef>
              <a:spcAft>
                <a:spcPts val="800"/>
              </a:spcAft>
            </a:pPr>
            <a:r>
              <a:rPr lang="en-US" sz="1400" dirty="0">
                <a:solidFill>
                  <a:srgbClr val="000000"/>
                </a:solidFill>
                <a:latin typeface="Roboto" panose="02000000000000000000" pitchFamily="2" charset="0"/>
                <a:ea typeface="Times New Roman" panose="02020603050405020304" pitchFamily="18" charset="0"/>
                <a:cs typeface="Roboto" panose="02000000000000000000" pitchFamily="2" charset="0"/>
              </a:rPr>
              <a:t>The auger has speed range 50-150 rpm</a:t>
            </a:r>
            <a:endParaRPr lang="en-US" sz="1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400" dirty="0">
                <a:solidFill>
                  <a:srgbClr val="000000"/>
                </a:solidFill>
                <a:latin typeface="Roboto" panose="02000000000000000000" pitchFamily="2" charset="0"/>
                <a:ea typeface="Times New Roman" panose="02020603050405020304" pitchFamily="18" charset="0"/>
                <a:cs typeface="Roboto" panose="02000000000000000000" pitchFamily="2" charset="0"/>
              </a:rPr>
              <a:t>Pitch = 10 mm</a:t>
            </a:r>
            <a:endParaRPr lang="en-US" sz="1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400" dirty="0">
                <a:solidFill>
                  <a:srgbClr val="000000"/>
                </a:solidFill>
                <a:latin typeface="Roboto" panose="02000000000000000000" pitchFamily="2" charset="0"/>
                <a:ea typeface="Times New Roman" panose="02020603050405020304" pitchFamily="18" charset="0"/>
                <a:cs typeface="Roboto" panose="02000000000000000000" pitchFamily="2" charset="0"/>
              </a:rPr>
              <a:t>d = 10 mm </a:t>
            </a:r>
            <a:endParaRPr lang="en-US" sz="11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spcAft>
                <a:spcPts val="800"/>
              </a:spcAft>
            </a:pPr>
            <a:r>
              <a:rPr lang="en-US" sz="1400" dirty="0">
                <a:solidFill>
                  <a:srgbClr val="000000"/>
                </a:solidFill>
                <a:latin typeface="Roboto" panose="02000000000000000000" pitchFamily="2" charset="0"/>
                <a:ea typeface="Times New Roman" panose="02020603050405020304" pitchFamily="18" charset="0"/>
                <a:cs typeface="Roboto" panose="02000000000000000000" pitchFamily="2" charset="0"/>
              </a:rPr>
              <a:t>D = 30 mm </a:t>
            </a:r>
            <a:endParaRPr lang="en-US" sz="1100" dirty="0">
              <a:latin typeface="Calibri" panose="020F0502020204030204" pitchFamily="34" charset="0"/>
              <a:ea typeface="Calibri" panose="020F0502020204030204" pitchFamily="34" charset="0"/>
              <a:cs typeface="Arial" panose="020B0604020202020204" pitchFamily="34" charset="0"/>
            </a:endParaRPr>
          </a:p>
        </p:txBody>
      </p:sp>
      <p:cxnSp>
        <p:nvCxnSpPr>
          <p:cNvPr id="4" name="Conector recto 3">
            <a:extLst>
              <a:ext uri="{FF2B5EF4-FFF2-40B4-BE49-F238E27FC236}">
                <a16:creationId xmlns:a16="http://schemas.microsoft.com/office/drawing/2014/main" id="{D59C169F-2A60-230E-A1DC-C8B2E61BE61B}"/>
              </a:ext>
            </a:extLst>
          </p:cNvPr>
          <p:cNvCxnSpPr>
            <a:cxnSpLocks/>
          </p:cNvCxnSpPr>
          <p:nvPr/>
        </p:nvCxnSpPr>
        <p:spPr>
          <a:xfrm>
            <a:off x="6290382" y="136426"/>
            <a:ext cx="2811634" cy="0"/>
          </a:xfrm>
          <a:prstGeom prst="line">
            <a:avLst/>
          </a:prstGeom>
          <a:ln/>
        </p:spPr>
        <p:style>
          <a:lnRef idx="3">
            <a:schemeClr val="dk1"/>
          </a:lnRef>
          <a:fillRef idx="0">
            <a:schemeClr val="dk1"/>
          </a:fillRef>
          <a:effectRef idx="2">
            <a:schemeClr val="dk1"/>
          </a:effectRef>
          <a:fontRef idx="minor">
            <a:schemeClr val="tx1"/>
          </a:fontRef>
        </p:style>
      </p:cxnSp>
      <p:cxnSp>
        <p:nvCxnSpPr>
          <p:cNvPr id="5" name="Conector recto 4">
            <a:extLst>
              <a:ext uri="{FF2B5EF4-FFF2-40B4-BE49-F238E27FC236}">
                <a16:creationId xmlns:a16="http://schemas.microsoft.com/office/drawing/2014/main" id="{7D6964FA-FE5D-6D08-B410-8FD02F6B62C0}"/>
              </a:ext>
            </a:extLst>
          </p:cNvPr>
          <p:cNvCxnSpPr>
            <a:cxnSpLocks/>
          </p:cNvCxnSpPr>
          <p:nvPr/>
        </p:nvCxnSpPr>
        <p:spPr>
          <a:xfrm flipV="1">
            <a:off x="8813600" y="28094"/>
            <a:ext cx="0" cy="2384937"/>
          </a:xfrm>
          <a:prstGeom prst="line">
            <a:avLst/>
          </a:prstGeom>
        </p:spPr>
        <p:style>
          <a:lnRef idx="3">
            <a:schemeClr val="dk1"/>
          </a:lnRef>
          <a:fillRef idx="0">
            <a:schemeClr val="dk1"/>
          </a:fillRef>
          <a:effectRef idx="2">
            <a:schemeClr val="dk1"/>
          </a:effectRef>
          <a:fontRef idx="minor">
            <a:schemeClr val="tx1"/>
          </a:fontRef>
        </p:style>
      </p:cxnSp>
      <p:sp>
        <p:nvSpPr>
          <p:cNvPr id="17" name="Rectángulo 16">
            <a:extLst>
              <a:ext uri="{FF2B5EF4-FFF2-40B4-BE49-F238E27FC236}">
                <a16:creationId xmlns:a16="http://schemas.microsoft.com/office/drawing/2014/main" id="{DB49D74C-231A-2923-59D0-FE02F0D87F1C}"/>
              </a:ext>
            </a:extLst>
          </p:cNvPr>
          <p:cNvSpPr/>
          <p:nvPr/>
        </p:nvSpPr>
        <p:spPr>
          <a:xfrm>
            <a:off x="8104093" y="347844"/>
            <a:ext cx="421092" cy="451274"/>
          </a:xfrm>
          <a:prstGeom prst="rect">
            <a:avLst/>
          </a:prstGeom>
          <a:noFill/>
        </p:spPr>
        <p:txBody>
          <a:bodyPr wrap="none" lIns="91440" tIns="45720" rIns="91440" bIns="45720">
            <a:prstTxWarp prst="textCircle">
              <a:avLst>
                <a:gd name="adj" fmla="val 10925628"/>
              </a:avLst>
            </a:prstTxWarp>
            <a:spAutoFit/>
          </a:bodyPr>
          <a:lstStyle/>
          <a:p>
            <a:pPr algn="ctr"/>
            <a:r>
              <a:rPr lang="es-ES" sz="1100" dirty="0">
                <a:ln w="0"/>
                <a:latin typeface="Montserrat SemiBold" panose="00000700000000000000" pitchFamily="50" charset="0"/>
              </a:rPr>
              <a:t>SEED SOWIG ROBOT </a:t>
            </a:r>
          </a:p>
        </p:txBody>
      </p:sp>
      <p:cxnSp>
        <p:nvCxnSpPr>
          <p:cNvPr id="3" name="Conector recto 2">
            <a:extLst>
              <a:ext uri="{FF2B5EF4-FFF2-40B4-BE49-F238E27FC236}">
                <a16:creationId xmlns:a16="http://schemas.microsoft.com/office/drawing/2014/main" id="{072AD4D2-D707-642F-93B2-E692DF0F0F98}"/>
              </a:ext>
            </a:extLst>
          </p:cNvPr>
          <p:cNvCxnSpPr>
            <a:cxnSpLocks/>
          </p:cNvCxnSpPr>
          <p:nvPr/>
        </p:nvCxnSpPr>
        <p:spPr>
          <a:xfrm flipV="1">
            <a:off x="723900" y="414997"/>
            <a:ext cx="6661638" cy="63771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57A2E6C-F24F-F972-84F7-AD2A119AE161}"/>
              </a:ext>
            </a:extLst>
          </p:cNvPr>
          <p:cNvPicPr>
            <a:picLocks noChangeAspect="1"/>
          </p:cNvPicPr>
          <p:nvPr/>
        </p:nvPicPr>
        <p:blipFill>
          <a:blip r:embed="rId4"/>
          <a:stretch>
            <a:fillRect/>
          </a:stretch>
        </p:blipFill>
        <p:spPr>
          <a:xfrm>
            <a:off x="70630" y="590895"/>
            <a:ext cx="2242625" cy="1486958"/>
          </a:xfrm>
          <a:prstGeom prst="rect">
            <a:avLst/>
          </a:prstGeom>
        </p:spPr>
      </p:pic>
      <p:pic>
        <p:nvPicPr>
          <p:cNvPr id="6" name="Picture 5">
            <a:extLst>
              <a:ext uri="{FF2B5EF4-FFF2-40B4-BE49-F238E27FC236}">
                <a16:creationId xmlns:a16="http://schemas.microsoft.com/office/drawing/2014/main" id="{0FC0FE07-9987-3361-B666-02017CC2843F}"/>
              </a:ext>
            </a:extLst>
          </p:cNvPr>
          <p:cNvPicPr>
            <a:picLocks noChangeAspect="1"/>
          </p:cNvPicPr>
          <p:nvPr/>
        </p:nvPicPr>
        <p:blipFill>
          <a:blip r:embed="rId5"/>
          <a:stretch>
            <a:fillRect/>
          </a:stretch>
        </p:blipFill>
        <p:spPr>
          <a:xfrm>
            <a:off x="898557" y="2154550"/>
            <a:ext cx="1259407" cy="1303752"/>
          </a:xfrm>
          <a:prstGeom prst="rect">
            <a:avLst/>
          </a:prstGeom>
        </p:spPr>
      </p:pic>
      <p:pic>
        <p:nvPicPr>
          <p:cNvPr id="9" name="Picture 8">
            <a:extLst>
              <a:ext uri="{FF2B5EF4-FFF2-40B4-BE49-F238E27FC236}">
                <a16:creationId xmlns:a16="http://schemas.microsoft.com/office/drawing/2014/main" id="{617CD30A-903E-9719-B25F-E68B190DC4F0}"/>
              </a:ext>
            </a:extLst>
          </p:cNvPr>
          <p:cNvPicPr>
            <a:picLocks noChangeAspect="1"/>
          </p:cNvPicPr>
          <p:nvPr/>
        </p:nvPicPr>
        <p:blipFill>
          <a:blip r:embed="rId6"/>
          <a:stretch>
            <a:fillRect/>
          </a:stretch>
        </p:blipFill>
        <p:spPr>
          <a:xfrm>
            <a:off x="4158695" y="2138515"/>
            <a:ext cx="1259408" cy="1192621"/>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005E7A3-8DDA-58F1-91A6-91B117D71106}"/>
                  </a:ext>
                </a:extLst>
              </p:cNvPr>
              <p:cNvSpPr txBox="1"/>
              <p:nvPr/>
            </p:nvSpPr>
            <p:spPr>
              <a:xfrm>
                <a:off x="2992631" y="4058518"/>
                <a:ext cx="35915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a:latin typeface="Cambria Math" panose="02040503050406030204" pitchFamily="18" charset="0"/>
                            </a:rPr>
                            <m:t>𝐷</m:t>
                          </m:r>
                        </m:e>
                        <m:sup>
                          <m:r>
                            <a:rPr lang="en-US" i="0">
                              <a:latin typeface="Cambria Math" panose="02040503050406030204" pitchFamily="18" charset="0"/>
                            </a:rPr>
                            <m:t>′</m:t>
                          </m:r>
                        </m:sup>
                      </m:sSup>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𝐷</m:t>
                          </m:r>
                          <m:r>
                            <a:rPr lang="en-US" i="0">
                              <a:latin typeface="Cambria Math" panose="02040503050406030204" pitchFamily="18" charset="0"/>
                            </a:rPr>
                            <m:t>−</m:t>
                          </m:r>
                          <m:r>
                            <a:rPr lang="en-US" i="1">
                              <a:latin typeface="Cambria Math" panose="02040503050406030204" pitchFamily="18" charset="0"/>
                            </a:rPr>
                            <m:t>𝑑</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𝑑</m:t>
                          </m:r>
                        </m:e>
                        <m:sup>
                          <m:r>
                            <a:rPr lang="en-US" i="0">
                              <a:latin typeface="Cambria Math" panose="02040503050406030204" pitchFamily="18" charset="0"/>
                            </a:rPr>
                            <m:t>′</m:t>
                          </m:r>
                        </m:sup>
                      </m:sSup>
                      <m:r>
                        <a:rPr lang="en-US" i="0">
                          <a:latin typeface="Cambria Math" panose="02040503050406030204" pitchFamily="18" charset="0"/>
                        </a:rPr>
                        <m:t>=</m:t>
                      </m:r>
                      <m:r>
                        <a:rPr lang="en-US" i="0">
                          <a:latin typeface="Cambria Math" panose="02040503050406030204" pitchFamily="18" charset="0"/>
                        </a:rPr>
                        <m:t>30</m:t>
                      </m:r>
                      <m:r>
                        <a:rPr lang="en-US" i="0">
                          <a:latin typeface="Cambria Math" panose="02040503050406030204" pitchFamily="18" charset="0"/>
                        </a:rPr>
                        <m:t>.</m:t>
                      </m:r>
                      <m:r>
                        <a:rPr lang="en-US" i="0">
                          <a:latin typeface="Cambria Math" panose="02040503050406030204" pitchFamily="18" charset="0"/>
                        </a:rPr>
                        <m:t>67</m:t>
                      </m:r>
                      <m:r>
                        <a:rPr lang="en-US" i="0">
                          <a:latin typeface="Cambria Math" panose="02040503050406030204" pitchFamily="18" charset="0"/>
                        </a:rPr>
                        <m:t> </m:t>
                      </m:r>
                      <m:r>
                        <a:rPr lang="en-US" i="1">
                          <a:latin typeface="Cambria Math" panose="02040503050406030204" pitchFamily="18" charset="0"/>
                        </a:rPr>
                        <m:t>𝑚𝑚</m:t>
                      </m:r>
                    </m:oMath>
                  </m:oMathPara>
                </a14:m>
                <a:endParaRPr lang="en-US" dirty="0"/>
              </a:p>
            </p:txBody>
          </p:sp>
        </mc:Choice>
        <mc:Fallback xmlns="">
          <p:sp>
            <p:nvSpPr>
              <p:cNvPr id="18" name="TextBox 17">
                <a:extLst>
                  <a:ext uri="{FF2B5EF4-FFF2-40B4-BE49-F238E27FC236}">
                    <a16:creationId xmlns:a16="http://schemas.microsoft.com/office/drawing/2014/main" id="{F005E7A3-8DDA-58F1-91A6-91B117D71106}"/>
                  </a:ext>
                </a:extLst>
              </p:cNvPr>
              <p:cNvSpPr txBox="1">
                <a:spLocks noRot="1" noChangeAspect="1" noMove="1" noResize="1" noEditPoints="1" noAdjustHandles="1" noChangeArrowheads="1" noChangeShapeType="1" noTextEdit="1"/>
              </p:cNvSpPr>
              <p:nvPr/>
            </p:nvSpPr>
            <p:spPr>
              <a:xfrm>
                <a:off x="2992631" y="4058518"/>
                <a:ext cx="3591535" cy="369332"/>
              </a:xfrm>
              <a:prstGeom prst="rect">
                <a:avLst/>
              </a:prstGeom>
              <a:blipFill>
                <a:blip r:embed="rId7"/>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814FD16B-B7CD-D083-6F7C-E8FFD949F5B7}"/>
              </a:ext>
            </a:extLst>
          </p:cNvPr>
          <p:cNvPicPr>
            <a:picLocks noChangeAspect="1"/>
          </p:cNvPicPr>
          <p:nvPr/>
        </p:nvPicPr>
        <p:blipFill>
          <a:blip r:embed="rId8"/>
          <a:stretch>
            <a:fillRect/>
          </a:stretch>
        </p:blipFill>
        <p:spPr>
          <a:xfrm>
            <a:off x="6968314" y="2138515"/>
            <a:ext cx="1455771" cy="118391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2262F93-E617-62D2-C9C3-E05829DF0DAE}"/>
                  </a:ext>
                </a:extLst>
              </p:cNvPr>
              <p:cNvSpPr txBox="1"/>
              <p:nvPr/>
            </p:nvSpPr>
            <p:spPr>
              <a:xfrm>
                <a:off x="6636002" y="3225982"/>
                <a:ext cx="2242623" cy="8325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𝐿</m:t>
                          </m:r>
                        </m:num>
                        <m:den>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𝐷</m:t>
                              </m:r>
                            </m:num>
                            <m:den>
                              <m:r>
                                <a:rPr lang="en-US" i="0">
                                  <a:latin typeface="Cambria Math" panose="02040503050406030204" pitchFamily="18" charset="0"/>
                                </a:rPr>
                                <m:t>360</m:t>
                              </m:r>
                            </m:den>
                          </m:f>
                        </m:den>
                      </m:f>
                      <m:r>
                        <a:rPr lang="en-US" i="1">
                          <a:latin typeface="Cambria Math" panose="02040503050406030204" pitchFamily="18" charset="0"/>
                        </a:rPr>
                        <m:t>=</m:t>
                      </m:r>
                      <m:r>
                        <a:rPr lang="en-US" i="1">
                          <a:latin typeface="Cambria Math" panose="02040503050406030204" pitchFamily="18" charset="0"/>
                        </a:rPr>
                        <m:t>354</m:t>
                      </m:r>
                      <m:r>
                        <a:rPr lang="en-US" i="1">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42262F93-E617-62D2-C9C3-E05829DF0DAE}"/>
                  </a:ext>
                </a:extLst>
              </p:cNvPr>
              <p:cNvSpPr txBox="1">
                <a:spLocks noRot="1" noChangeAspect="1" noMove="1" noResize="1" noEditPoints="1" noAdjustHandles="1" noChangeArrowheads="1" noChangeShapeType="1" noTextEdit="1"/>
              </p:cNvSpPr>
              <p:nvPr/>
            </p:nvSpPr>
            <p:spPr>
              <a:xfrm>
                <a:off x="6636002" y="3225982"/>
                <a:ext cx="2242623" cy="8325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4EFCAE-FDE1-BDAB-4093-4308C63D5DD8}"/>
                  </a:ext>
                </a:extLst>
              </p:cNvPr>
              <p:cNvSpPr txBox="1"/>
              <p:nvPr/>
            </p:nvSpPr>
            <p:spPr>
              <a:xfrm>
                <a:off x="6636002" y="4125754"/>
                <a:ext cx="2242624" cy="374846"/>
              </a:xfrm>
              <a:prstGeom prst="rect">
                <a:avLst/>
              </a:prstGeom>
              <a:noFill/>
            </p:spPr>
            <p:txBody>
              <a:bodyPr wrap="square">
                <a:spAutoFit/>
              </a:bodyPr>
              <a:lstStyle/>
              <a:p>
                <a:pPr marL="0" marR="0">
                  <a:lnSpc>
                    <a:spcPct val="107000"/>
                  </a:lnSpc>
                  <a:spcBef>
                    <a:spcPts val="0"/>
                  </a:spcBef>
                  <a:spcAft>
                    <a:spcPts val="800"/>
                  </a:spcAft>
                </a:pPr>
                <a14:m>
                  <m:oMath xmlns:m="http://schemas.openxmlformats.org/officeDocument/2006/math">
                    <m:r>
                      <a:rPr lang="en-US" sz="1800" i="1" smtClean="0">
                        <a:solidFill>
                          <a:srgbClr val="000000"/>
                        </a:solidFill>
                        <a:effectLst/>
                        <a:latin typeface="Cambria Math" panose="02040503050406030204" pitchFamily="18" charset="0"/>
                        <a:ea typeface="Calibri" panose="020F0502020204030204" pitchFamily="34" charset="0"/>
                        <a:cs typeface="Roboto" panose="02000000000000000000" pitchFamily="2" charset="0"/>
                      </a:rPr>
                      <m:t>𝜃</m:t>
                    </m:r>
                  </m:oMath>
                </a14:m>
                <a:r>
                  <a:rPr lang="en-US" sz="1800" dirty="0">
                    <a:solidFill>
                      <a:srgbClr val="000000"/>
                    </a:solidFill>
                    <a:effectLst/>
                    <a:latin typeface="Roboto" panose="02000000000000000000" pitchFamily="2" charset="0"/>
                    <a:ea typeface="Calibri" panose="020F0502020204030204" pitchFamily="34" charset="0"/>
                    <a:cs typeface="Roboto" panose="02000000000000000000" pitchFamily="2" charset="0"/>
                  </a:rPr>
                  <a:t> =360 – 354 =5.9</a:t>
                </a:r>
                <a14:m>
                  <m:oMath xmlns:m="http://schemas.openxmlformats.org/officeDocument/2006/math">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oMath>
                </a14:m>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384EFCAE-FDE1-BDAB-4093-4308C63D5DD8}"/>
                  </a:ext>
                </a:extLst>
              </p:cNvPr>
              <p:cNvSpPr txBox="1">
                <a:spLocks noRot="1" noChangeAspect="1" noMove="1" noResize="1" noEditPoints="1" noAdjustHandles="1" noChangeArrowheads="1" noChangeShapeType="1" noTextEdit="1"/>
              </p:cNvSpPr>
              <p:nvPr/>
            </p:nvSpPr>
            <p:spPr>
              <a:xfrm>
                <a:off x="6636002" y="4125754"/>
                <a:ext cx="2242624" cy="374846"/>
              </a:xfrm>
              <a:prstGeom prst="rect">
                <a:avLst/>
              </a:prstGeom>
              <a:blipFill>
                <a:blip r:embed="rId10"/>
                <a:stretch>
                  <a:fillRect t="-8197" b="-26230"/>
                </a:stretch>
              </a:blipFill>
            </p:spPr>
            <p:txBody>
              <a:bodyPr/>
              <a:lstStyle/>
              <a:p>
                <a:r>
                  <a:rPr lang="en-US">
                    <a:noFill/>
                  </a:rPr>
                  <a:t> </a:t>
                </a:r>
              </a:p>
            </p:txBody>
          </p:sp>
        </mc:Fallback>
      </mc:AlternateContent>
      <p:cxnSp>
        <p:nvCxnSpPr>
          <p:cNvPr id="24" name="Conector recto 6">
            <a:extLst>
              <a:ext uri="{FF2B5EF4-FFF2-40B4-BE49-F238E27FC236}">
                <a16:creationId xmlns:a16="http://schemas.microsoft.com/office/drawing/2014/main" id="{A35A5194-5007-7991-2CCB-31D9989F7FA6}"/>
              </a:ext>
            </a:extLst>
          </p:cNvPr>
          <p:cNvCxnSpPr>
            <a:cxnSpLocks/>
          </p:cNvCxnSpPr>
          <p:nvPr/>
        </p:nvCxnSpPr>
        <p:spPr>
          <a:xfrm>
            <a:off x="3158525" y="2224479"/>
            <a:ext cx="0" cy="2088698"/>
          </a:xfrm>
          <a:prstGeom prst="line">
            <a:avLst/>
          </a:prstGeom>
          <a:ln/>
        </p:spPr>
        <p:style>
          <a:lnRef idx="3">
            <a:schemeClr val="dk1"/>
          </a:lnRef>
          <a:fillRef idx="0">
            <a:schemeClr val="dk1"/>
          </a:fillRef>
          <a:effectRef idx="2">
            <a:schemeClr val="dk1"/>
          </a:effectRef>
          <a:fontRef idx="minor">
            <a:schemeClr val="tx1"/>
          </a:fontRef>
        </p:style>
      </p:cxnSp>
      <p:cxnSp>
        <p:nvCxnSpPr>
          <p:cNvPr id="27" name="Conector recto 6">
            <a:extLst>
              <a:ext uri="{FF2B5EF4-FFF2-40B4-BE49-F238E27FC236}">
                <a16:creationId xmlns:a16="http://schemas.microsoft.com/office/drawing/2014/main" id="{5DF74437-3855-C915-1BFD-7C5C3BE330D9}"/>
              </a:ext>
            </a:extLst>
          </p:cNvPr>
          <p:cNvCxnSpPr>
            <a:cxnSpLocks/>
          </p:cNvCxnSpPr>
          <p:nvPr/>
        </p:nvCxnSpPr>
        <p:spPr>
          <a:xfrm>
            <a:off x="6630521" y="2224479"/>
            <a:ext cx="0" cy="2088698"/>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99F9DDE-D0AF-3B25-9488-3AF438C1C6DC}"/>
                  </a:ext>
                </a:extLst>
              </p:cNvPr>
              <p:cNvSpPr txBox="1"/>
              <p:nvPr/>
            </p:nvSpPr>
            <p:spPr>
              <a:xfrm>
                <a:off x="488019" y="4620453"/>
                <a:ext cx="8167962" cy="463204"/>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Screw discharge (capacity) </a:t>
                </a:r>
                <a14:m>
                  <m:oMath xmlns:m="http://schemas.openxmlformats.org/officeDocument/2006/math">
                    <m:sSub>
                      <m:sSubPr>
                        <m:ctrlPr>
                          <a:rPr lang="en-US" sz="1800" i="1" smtClean="0">
                            <a:solidFill>
                              <a:srgbClr val="000000"/>
                            </a:solidFill>
                            <a:effectLst/>
                            <a:latin typeface="Cambria Math" panose="02040503050406030204" pitchFamily="18" charset="0"/>
                            <a:ea typeface="Calibri" panose="020F0502020204030204" pitchFamily="34" charset="0"/>
                            <a:cs typeface="Roboto" panose="02000000000000000000" pitchFamily="2" charset="0"/>
                          </a:rPr>
                        </m:ctrlPr>
                      </m:sSubPr>
                      <m:e>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𝑐</m:t>
                        </m:r>
                      </m:e>
                      <m:sub>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𝑣</m:t>
                        </m:r>
                      </m:sub>
                    </m:sSub>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f>
                      <m:fPr>
                        <m:ctrlP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ctrlPr>
                      </m:fPr>
                      <m:num>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𝜋</m:t>
                        </m:r>
                      </m:num>
                      <m:den>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4</m:t>
                        </m:r>
                      </m:den>
                    </m:f>
                    <m:d>
                      <m:dPr>
                        <m:ctrlP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ctrlPr>
                      </m:dPr>
                      <m:e>
                        <m:sSup>
                          <m:sSupPr>
                            <m:ctrlP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ctrlPr>
                          </m:sSupPr>
                          <m:e>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𝐷</m:t>
                            </m:r>
                          </m:e>
                          <m:sup>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2</m:t>
                            </m:r>
                          </m:sup>
                        </m:sSup>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sSup>
                          <m:sSupPr>
                            <m:ctrlP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ctrlPr>
                          </m:sSupPr>
                          <m:e>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𝑑</m:t>
                            </m:r>
                          </m:e>
                          <m:sup>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2</m:t>
                            </m:r>
                          </m:sup>
                        </m:sSup>
                      </m:e>
                    </m:d>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𝑝</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f>
                      <m:fPr>
                        <m:ctrlP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ctrlPr>
                      </m:fPr>
                      <m:num>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𝑟𝑝𝑚</m:t>
                        </m:r>
                      </m:num>
                      <m:den>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60</m:t>
                        </m:r>
                      </m:den>
                    </m:f>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𝑘</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3600</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m:t>
                    </m:r>
                    <m:r>
                      <a:rPr lang="en-US" sz="1800" i="1">
                        <a:solidFill>
                          <a:srgbClr val="000000"/>
                        </a:solidFill>
                        <a:effectLst/>
                        <a:latin typeface="Cambria Math" panose="02040503050406030204" pitchFamily="18" charset="0"/>
                        <a:ea typeface="Calibri" panose="020F0502020204030204" pitchFamily="34" charset="0"/>
                        <a:cs typeface="Roboto" panose="02000000000000000000" pitchFamily="2" charset="0"/>
                      </a:rPr>
                      <m:t>𝜌</m:t>
                    </m:r>
                  </m:oMath>
                </a14:m>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dirty="0">
                    <a:latin typeface="Calibri" panose="020F0502020204030204" pitchFamily="34" charset="0"/>
                    <a:ea typeface="Calibri" panose="020F0502020204030204" pitchFamily="34" charset="0"/>
                    <a:cs typeface="Arial" panose="020B0604020202020204" pitchFamily="34" charset="0"/>
                  </a:rPr>
                  <a:t> </a:t>
                </a:r>
                <a:r>
                  <a:rPr lang="en-US" sz="1800" b="0" i="0" u="none" strike="noStrike" baseline="0" dirty="0">
                    <a:solidFill>
                      <a:srgbClr val="000000"/>
                    </a:solidFill>
                    <a:latin typeface="Cambria Math" panose="02040503050406030204" pitchFamily="18" charset="0"/>
                  </a:rPr>
                  <a:t>50 𝑘𝑔/ℎ</a:t>
                </a:r>
                <a:r>
                  <a:rPr lang="en-US" sz="1800" b="0" i="0" u="none" strike="noStrike" baseline="0" dirty="0">
                    <a:solidFill>
                      <a:srgbClr val="000000"/>
                    </a:solidFill>
                    <a:latin typeface="Times New Roman" panose="02020603050405020304" pitchFamily="18" charset="0"/>
                  </a:rPr>
                  <a:t> </a:t>
                </a:r>
                <a:endParaRPr lang="en-US" dirty="0"/>
              </a:p>
            </p:txBody>
          </p:sp>
        </mc:Choice>
        <mc:Fallback xmlns="">
          <p:sp>
            <p:nvSpPr>
              <p:cNvPr id="29" name="TextBox 28">
                <a:extLst>
                  <a:ext uri="{FF2B5EF4-FFF2-40B4-BE49-F238E27FC236}">
                    <a16:creationId xmlns:a16="http://schemas.microsoft.com/office/drawing/2014/main" id="{F99F9DDE-D0AF-3B25-9488-3AF438C1C6DC}"/>
                  </a:ext>
                </a:extLst>
              </p:cNvPr>
              <p:cNvSpPr txBox="1">
                <a:spLocks noRot="1" noChangeAspect="1" noMove="1" noResize="1" noEditPoints="1" noAdjustHandles="1" noChangeArrowheads="1" noChangeShapeType="1" noTextEdit="1"/>
              </p:cNvSpPr>
              <p:nvPr/>
            </p:nvSpPr>
            <p:spPr>
              <a:xfrm>
                <a:off x="488019" y="4620453"/>
                <a:ext cx="8167962" cy="463204"/>
              </a:xfrm>
              <a:prstGeom prst="rect">
                <a:avLst/>
              </a:prstGeom>
              <a:blipFill>
                <a:blip r:embed="rId11"/>
                <a:stretch>
                  <a:fillRect l="-597" t="-2632" b="-7895"/>
                </a:stretch>
              </a:blipFill>
            </p:spPr>
            <p:txBody>
              <a:bodyPr/>
              <a:lstStyle/>
              <a:p>
                <a:r>
                  <a:rPr lang="en-US">
                    <a:noFill/>
                  </a:rPr>
                  <a:t> </a:t>
                </a:r>
              </a:p>
            </p:txBody>
          </p:sp>
        </mc:Fallback>
      </mc:AlternateContent>
    </p:spTree>
    <p:extLst>
      <p:ext uri="{BB962C8B-B14F-4D97-AF65-F5344CB8AC3E}">
        <p14:creationId xmlns:p14="http://schemas.microsoft.com/office/powerpoint/2010/main" val="234683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5000" fill="hold"/>
                                        <p:tgtEl>
                                          <p:spTgt spid="1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animEffect transition="in" filter="fade">
                                      <p:cBhvr>
                                        <p:cTn id="31" dur="500"/>
                                        <p:tgtEl>
                                          <p:spTgt spid="1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xEl>
                                              <p:pRg st="2" end="2"/>
                                            </p:txEl>
                                          </p:spTgt>
                                        </p:tgtEl>
                                        <p:attrNameLst>
                                          <p:attrName>style.visibility</p:attrName>
                                        </p:attrNameLst>
                                      </p:cBhvr>
                                      <p:to>
                                        <p:strVal val="visible"/>
                                      </p:to>
                                    </p:set>
                                    <p:animEffect transition="in" filter="fade">
                                      <p:cBhvr>
                                        <p:cTn id="36" dur="500"/>
                                        <p:tgtEl>
                                          <p:spTgt spid="1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xEl>
                                              <p:pRg st="3" end="3"/>
                                            </p:txEl>
                                          </p:spTgt>
                                        </p:tgtEl>
                                        <p:attrNameLst>
                                          <p:attrName>style.visibility</p:attrName>
                                        </p:attrNameLst>
                                      </p:cBhvr>
                                      <p:to>
                                        <p:strVal val="visible"/>
                                      </p:to>
                                    </p:set>
                                    <p:animEffect transition="in" filter="fade">
                                      <p:cBhvr>
                                        <p:cTn id="41" dur="500"/>
                                        <p:tgtEl>
                                          <p:spTgt spid="1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par>
                                <p:cTn id="52" presetID="2" presetClass="entr" presetSubtype="8"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0-#ppt_w/2"/>
                                          </p:val>
                                        </p:tav>
                                        <p:tav tm="100000">
                                          <p:val>
                                            <p:strVal val="#ppt_x"/>
                                          </p:val>
                                        </p:tav>
                                      </p:tavLst>
                                    </p:anim>
                                    <p:anim calcmode="lin" valueType="num">
                                      <p:cBhvr additive="base">
                                        <p:cTn id="55"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animEffect transition="in" filter="fade">
                                      <p:cBhvr>
                                        <p:cTn id="65" dur="500"/>
                                        <p:tgtEl>
                                          <p:spTgt spid="13">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0-#ppt_w/2"/>
                                          </p:val>
                                        </p:tav>
                                        <p:tav tm="100000">
                                          <p:val>
                                            <p:strVal val="#ppt_x"/>
                                          </p:val>
                                        </p:tav>
                                      </p:tavLst>
                                    </p:anim>
                                    <p:anim calcmode="lin" valueType="num">
                                      <p:cBhvr additive="base">
                                        <p:cTn id="7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1000"/>
                                        <p:tgtEl>
                                          <p:spTgt spid="29"/>
                                        </p:tgtEl>
                                      </p:cBhvr>
                                    </p:animEffect>
                                    <p:anim calcmode="lin" valueType="num">
                                      <p:cBhvr>
                                        <p:cTn id="103" dur="1000" fill="hold"/>
                                        <p:tgtEl>
                                          <p:spTgt spid="29"/>
                                        </p:tgtEl>
                                        <p:attrNameLst>
                                          <p:attrName>ppt_x</p:attrName>
                                        </p:attrNameLst>
                                      </p:cBhvr>
                                      <p:tavLst>
                                        <p:tav tm="0">
                                          <p:val>
                                            <p:strVal val="#ppt_x"/>
                                          </p:val>
                                        </p:tav>
                                        <p:tav tm="100000">
                                          <p:val>
                                            <p:strVal val="#ppt_x"/>
                                          </p:val>
                                        </p:tav>
                                      </p:tavLst>
                                    </p:anim>
                                    <p:anim calcmode="lin" valueType="num">
                                      <p:cBhvr>
                                        <p:cTn id="10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uiExpand="1" build="p"/>
      <p:bldP spid="17" grpId="0"/>
      <p:bldP spid="18" grpId="0"/>
      <p:bldP spid="21" grpId="0"/>
      <p:bldP spid="23" grpId="0"/>
      <p:bldP spid="29" grpId="0"/>
    </p:bldLst>
  </p:timing>
</p:sld>
</file>

<file path=ppt/theme/theme1.xml><?xml version="1.0" encoding="utf-8"?>
<a:theme xmlns:a="http://schemas.openxmlformats.org/drawingml/2006/main" name="Office Theme">
  <a:themeElements>
    <a:clrScheme name="Personalizado 1">
      <a:dk1>
        <a:sysClr val="windowText" lastClr="000000"/>
      </a:dk1>
      <a:lt1>
        <a:sysClr val="window" lastClr="FFFFFF"/>
      </a:lt1>
      <a:dk2>
        <a:srgbClr val="567EB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2666</TotalTime>
  <Words>1108</Words>
  <Application>Microsoft Office PowerPoint</Application>
  <PresentationFormat>On-screen Show (16:9)</PresentationFormat>
  <Paragraphs>305</Paragraphs>
  <Slides>54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Abadi</vt:lpstr>
      <vt:lpstr>Arial</vt:lpstr>
      <vt:lpstr>Calibri</vt:lpstr>
      <vt:lpstr>Cambria Math</vt:lpstr>
      <vt:lpstr>GreekC</vt:lpstr>
      <vt:lpstr>Lato</vt:lpstr>
      <vt:lpstr>Montserrat SemiBold</vt:lpstr>
      <vt:lpstr>Muli</vt:lpstr>
      <vt:lpstr>Roboto</vt:lpstr>
      <vt:lpstr>Söhne</vt:lpstr>
      <vt:lpstr>Times New Roman</vt:lpstr>
      <vt:lpstr>Office Theme</vt:lpstr>
      <vt:lpstr>Seed Sowing Robot GROUP (5)  </vt:lpstr>
      <vt:lpstr>AGENDA</vt:lpstr>
      <vt:lpstr>INTRODUCTION</vt:lpstr>
      <vt:lpstr>INTRODUCTION and OBJECTIVE</vt:lpstr>
      <vt:lpstr>STEPS OF IMPLEMENTAION </vt:lpstr>
      <vt:lpstr>CALCULATIONS</vt:lpstr>
      <vt:lpstr>Motor sizing </vt:lpstr>
      <vt:lpstr>CALCULATION VALIDATION</vt:lpstr>
      <vt:lpstr>DESIGN OF AUGER</vt:lpstr>
      <vt:lpstr>Static and fatigue stress analysis for chassis  </vt:lpstr>
      <vt:lpstr>MECHANICAL DESIGN</vt:lpstr>
      <vt:lpstr>EXPLODED PARTS OF ROBOT</vt:lpstr>
      <vt:lpstr>Assembly with table of parts </vt:lpstr>
      <vt:lpstr>ASSEMBLY’S DIMENSIONS </vt:lpstr>
      <vt:lpstr>CHASSIS’S DIMENSIONS </vt:lpstr>
      <vt:lpstr>COVER’S DIMENSIONS </vt:lpstr>
      <vt:lpstr>DRILL’S DIMENSIONS </vt:lpstr>
      <vt:lpstr>LEVELER’S DIMENSIONS </vt:lpstr>
      <vt:lpstr>FUNNEL’S DIMENSIONS </vt:lpstr>
      <vt:lpstr>DRILL HOLDER’S DIMENSIONS </vt:lpstr>
      <vt:lpstr>DRILL HOLDER’S DIMENSIONS </vt:lpstr>
      <vt:lpstr>MOTOR HOLDER’S DIMENSIONS </vt:lpstr>
      <vt:lpstr>WHEEL MOTOR’S DIMENSIONS </vt:lpstr>
      <vt:lpstr>DC MOTOR’S DIMENSIONS </vt:lpstr>
      <vt:lpstr>PLATE’S DIMENSIONS </vt:lpstr>
      <vt:lpstr>TANK’S DIMENSIONS </vt:lpstr>
      <vt:lpstr>WHEEL’S DIMENSIONS </vt:lpstr>
      <vt:lpstr>ELECTRICAL CIRCUIT</vt:lpstr>
      <vt:lpstr>PowerPoint Presentation</vt:lpstr>
      <vt:lpstr>ELECTRICAL CIRCUIT</vt:lpstr>
      <vt:lpstr>NAVIGATION</vt:lpstr>
      <vt:lpstr>PowerPoint Presentation</vt:lpstr>
      <vt:lpstr>Gmapping  </vt:lpstr>
      <vt:lpstr>AMCL</vt:lpstr>
      <vt:lpstr>Navigation stack </vt:lpstr>
      <vt:lpstr>Sensor fusion </vt:lpstr>
      <vt:lpstr>SIMULATION</vt:lpstr>
      <vt:lpstr>SIMULATION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Sowing Robot GROUP (5)</dc:title>
  <dc:creator>omar ashraf</dc:creator>
  <cp:lastModifiedBy>omar ashraf</cp:lastModifiedBy>
  <cp:revision>37</cp:revision>
  <dcterms:created xsi:type="dcterms:W3CDTF">2021-10-12T08:06:43Z</dcterms:created>
  <dcterms:modified xsi:type="dcterms:W3CDTF">2023-07-08T03:46:28Z</dcterms:modified>
</cp:coreProperties>
</file>